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7" r:id="rId2"/>
    <p:sldId id="259" r:id="rId3"/>
    <p:sldId id="287" r:id="rId4"/>
    <p:sldId id="288" r:id="rId5"/>
    <p:sldId id="277" r:id="rId6"/>
    <p:sldId id="280" r:id="rId7"/>
    <p:sldId id="279" r:id="rId8"/>
    <p:sldId id="281" r:id="rId9"/>
    <p:sldId id="282" r:id="rId10"/>
    <p:sldId id="283" r:id="rId11"/>
    <p:sldId id="284" r:id="rId12"/>
    <p:sldId id="294" r:id="rId13"/>
    <p:sldId id="285" r:id="rId14"/>
    <p:sldId id="286" r:id="rId15"/>
    <p:sldId id="289" r:id="rId16"/>
    <p:sldId id="302" r:id="rId17"/>
    <p:sldId id="303" r:id="rId18"/>
    <p:sldId id="295" r:id="rId19"/>
    <p:sldId id="318" r:id="rId20"/>
    <p:sldId id="319" r:id="rId21"/>
    <p:sldId id="297" r:id="rId22"/>
    <p:sldId id="290" r:id="rId23"/>
    <p:sldId id="304" r:id="rId24"/>
    <p:sldId id="305" r:id="rId25"/>
    <p:sldId id="298" r:id="rId26"/>
    <p:sldId id="306" r:id="rId27"/>
    <p:sldId id="307" r:id="rId28"/>
    <p:sldId id="300" r:id="rId29"/>
    <p:sldId id="291" r:id="rId30"/>
    <p:sldId id="301" r:id="rId31"/>
    <p:sldId id="320" r:id="rId32"/>
    <p:sldId id="321" r:id="rId33"/>
    <p:sldId id="312" r:id="rId34"/>
    <p:sldId id="293" r:id="rId35"/>
    <p:sldId id="314" r:id="rId36"/>
    <p:sldId id="315" r:id="rId37"/>
    <p:sldId id="31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396B"/>
    <a:srgbClr val="8D1BB2"/>
    <a:srgbClr val="F2F2F2"/>
    <a:srgbClr val="E4B3FF"/>
    <a:srgbClr val="D285FF"/>
    <a:srgbClr val="F4E2FE"/>
    <a:srgbClr val="436DFB"/>
    <a:srgbClr val="E1B0FF"/>
    <a:srgbClr val="C5A6FF"/>
    <a:srgbClr val="ECC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66301"/>
  </p:normalViewPr>
  <p:slideViewPr>
    <p:cSldViewPr snapToGrid="0">
      <p:cViewPr>
        <p:scale>
          <a:sx n="92" d="100"/>
          <a:sy n="92" d="100"/>
        </p:scale>
        <p:origin x="1512" y="-48"/>
      </p:cViewPr>
      <p:guideLst/>
    </p:cSldViewPr>
  </p:slideViewPr>
  <p:notesTextViewPr>
    <p:cViewPr>
      <p:scale>
        <a:sx n="65" d="100"/>
        <a:sy n="6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BC47F-3953-004A-A02F-EA241EEDF9A9}" type="datetimeFigureOut">
              <a:rPr lang="en-US" smtClean="0"/>
              <a:t>9/8/25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7AC889-EE69-E24D-A143-BD154105CAEE}" type="slidenum">
              <a:rPr lang="en-US" smtClean="0"/>
              <a:t>‹#›</a:t>
            </a:fld>
            <a:endParaRPr lang="en-US"/>
          </a:p>
        </p:txBody>
      </p:sp>
    </p:spTree>
    <p:extLst>
      <p:ext uri="{BB962C8B-B14F-4D97-AF65-F5344CB8AC3E}">
        <p14:creationId xmlns:p14="http://schemas.microsoft.com/office/powerpoint/2010/main" val="1937452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7AC889-EE69-E24D-A143-BD154105CAEE}" type="slidenum">
              <a:rPr lang="en-US" smtClean="0"/>
              <a:t>2</a:t>
            </a:fld>
            <a:endParaRPr lang="en-US"/>
          </a:p>
        </p:txBody>
      </p:sp>
    </p:spTree>
    <p:extLst>
      <p:ext uri="{BB962C8B-B14F-4D97-AF65-F5344CB8AC3E}">
        <p14:creationId xmlns:p14="http://schemas.microsoft.com/office/powerpoint/2010/main" val="4094564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D1D07-ED66-131B-AA82-DDEE34A06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7D655-8097-9B10-E57F-77DD11C7C3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00265-12A3-1616-FA51-CE43B620676E}"/>
              </a:ext>
            </a:extLst>
          </p:cNvPr>
          <p:cNvSpPr>
            <a:spLocks noGrp="1"/>
          </p:cNvSpPr>
          <p:nvPr>
            <p:ph type="body" idx="1"/>
          </p:nvPr>
        </p:nvSpPr>
        <p:spPr/>
        <p:txBody>
          <a:bodyPr/>
          <a:lstStyle/>
          <a:p>
            <a:pPr lvl="0"/>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0A337DD-2CBC-B5DD-6FD1-DC40D4CBF3DF}"/>
              </a:ext>
            </a:extLst>
          </p:cNvPr>
          <p:cNvSpPr>
            <a:spLocks noGrp="1"/>
          </p:cNvSpPr>
          <p:nvPr>
            <p:ph type="sldNum" sz="quarter" idx="5"/>
          </p:nvPr>
        </p:nvSpPr>
        <p:spPr/>
        <p:txBody>
          <a:bodyPr/>
          <a:lstStyle/>
          <a:p>
            <a:fld id="{267AC889-EE69-E24D-A143-BD154105CAEE}" type="slidenum">
              <a:rPr lang="en-US" smtClean="0"/>
              <a:t>11</a:t>
            </a:fld>
            <a:endParaRPr lang="en-US"/>
          </a:p>
        </p:txBody>
      </p:sp>
    </p:spTree>
    <p:extLst>
      <p:ext uri="{BB962C8B-B14F-4D97-AF65-F5344CB8AC3E}">
        <p14:creationId xmlns:p14="http://schemas.microsoft.com/office/powerpoint/2010/main" val="2697136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7AC889-EE69-E24D-A143-BD154105CAEE}" type="slidenum">
              <a:rPr lang="en-US" smtClean="0"/>
              <a:t>12</a:t>
            </a:fld>
            <a:endParaRPr lang="en-US"/>
          </a:p>
        </p:txBody>
      </p:sp>
    </p:spTree>
    <p:extLst>
      <p:ext uri="{BB962C8B-B14F-4D97-AF65-F5344CB8AC3E}">
        <p14:creationId xmlns:p14="http://schemas.microsoft.com/office/powerpoint/2010/main" val="1592813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8EE3B-1C0D-47A4-FF7C-3C1BC4986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CF324-AFCF-C0EE-B406-9CFFD2F75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53D83A-CE84-80FA-9B3E-FF33CDDA3359}"/>
              </a:ext>
            </a:extLst>
          </p:cNvPr>
          <p:cNvSpPr>
            <a:spLocks noGrp="1"/>
          </p:cNvSpPr>
          <p:nvPr>
            <p:ph type="body" idx="1"/>
          </p:nvPr>
        </p:nvSpPr>
        <p:spPr/>
        <p:txBody>
          <a:bodyPr/>
          <a:lstStyle/>
          <a:p>
            <a:pPr lvl="0"/>
            <a:r>
              <a:rPr lang="en-CA" sz="1200" b="1" kern="1200" dirty="0">
                <a:solidFill>
                  <a:schemeClr val="tx1"/>
                </a:solidFill>
                <a:effectLst/>
                <a:latin typeface="+mn-lt"/>
                <a:ea typeface="+mn-ea"/>
                <a:cs typeface="+mn-cs"/>
              </a:rPr>
              <a:t>LED activation (</a:t>
            </a:r>
            <a:r>
              <a:rPr lang="en-CA" sz="1200" b="1" i="1" kern="1200" dirty="0">
                <a:solidFill>
                  <a:schemeClr val="tx1"/>
                </a:solidFill>
                <a:effectLst/>
                <a:latin typeface="+mn-lt"/>
                <a:ea typeface="+mn-ea"/>
                <a:cs typeface="+mn-cs"/>
              </a:rPr>
              <a:t>beta testing</a:t>
            </a:r>
            <a:r>
              <a:rPr lang="en-CA" sz="1200" b="1" kern="1200" dirty="0">
                <a:solidFill>
                  <a:schemeClr val="tx1"/>
                </a:solidFill>
                <a:effectLst/>
                <a:latin typeface="+mn-lt"/>
                <a:ea typeface="+mn-ea"/>
                <a:cs typeface="+mn-cs"/>
              </a:rPr>
              <a:t>)</a:t>
            </a:r>
            <a:r>
              <a:rPr lang="en-CA" sz="1200" kern="1200" dirty="0">
                <a:solidFill>
                  <a:schemeClr val="tx1"/>
                </a:solidFill>
                <a:effectLst/>
                <a:latin typeface="+mn-lt"/>
                <a:ea typeface="+mn-ea"/>
                <a:cs typeface="+mn-cs"/>
              </a:rPr>
              <a:t>: manually activate different combinations of LEDs in the </a:t>
            </a:r>
            <a:r>
              <a:rPr lang="en-CA" sz="1200" b="1" kern="1200" dirty="0">
                <a:solidFill>
                  <a:schemeClr val="tx1"/>
                </a:solidFill>
                <a:effectLst/>
                <a:latin typeface="+mn-lt"/>
                <a:ea typeface="+mn-ea"/>
                <a:cs typeface="+mn-cs"/>
              </a:rPr>
              <a:t>Visual Stimulus Controller</a:t>
            </a:r>
            <a:r>
              <a:rPr lang="en-CA" sz="1200" kern="1200" dirty="0">
                <a:solidFill>
                  <a:schemeClr val="tx1"/>
                </a:solidFill>
                <a:effectLst/>
                <a:latin typeface="+mn-lt"/>
                <a:ea typeface="+mn-ea"/>
                <a:cs typeface="+mn-cs"/>
              </a:rPr>
              <a:t> to stimulate the model photoreceptors with different patterns of light. This is a quick way to check that your circuit behaves as expected (i.e. that your ganglion cells respond selectively to specific visual stimuli). LED stimuli can be activated in either ‘Static’ or ‘Motion’ modes, corresponding to stationary or dynamically stimulation patterns. Use the ‘On/Off’ button to toggle LED activation (see Fig 5, left panel).	</a:t>
            </a:r>
          </a:p>
          <a:p>
            <a:pPr lvl="0"/>
            <a:endParaRPr lang="en-CA" sz="1200" kern="12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287ADF4-5F75-C940-16E3-4BD1B96EA5E0}"/>
              </a:ext>
            </a:extLst>
          </p:cNvPr>
          <p:cNvSpPr>
            <a:spLocks noGrp="1"/>
          </p:cNvSpPr>
          <p:nvPr>
            <p:ph type="sldNum" sz="quarter" idx="5"/>
          </p:nvPr>
        </p:nvSpPr>
        <p:spPr/>
        <p:txBody>
          <a:bodyPr/>
          <a:lstStyle/>
          <a:p>
            <a:fld id="{267AC889-EE69-E24D-A143-BD154105CAEE}" type="slidenum">
              <a:rPr lang="en-US" smtClean="0"/>
              <a:t>13</a:t>
            </a:fld>
            <a:endParaRPr lang="en-US"/>
          </a:p>
        </p:txBody>
      </p:sp>
    </p:spTree>
    <p:extLst>
      <p:ext uri="{BB962C8B-B14F-4D97-AF65-F5344CB8AC3E}">
        <p14:creationId xmlns:p14="http://schemas.microsoft.com/office/powerpoint/2010/main" val="3480911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6C7F7-FA8B-CCAD-10C6-3E5D274DE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EED07E-6490-B954-6151-59ADD0F31A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28F87-789B-7EF5-4A3B-9D4D3506BC19}"/>
              </a:ext>
            </a:extLst>
          </p:cNvPr>
          <p:cNvSpPr>
            <a:spLocks noGrp="1"/>
          </p:cNvSpPr>
          <p:nvPr>
            <p:ph type="body" idx="1"/>
          </p:nvPr>
        </p:nvSpPr>
        <p:spPr/>
        <p:txBody>
          <a:bodyPr/>
          <a:lstStyle/>
          <a:p>
            <a:pPr lvl="0"/>
            <a:r>
              <a:rPr lang="en-CA" sz="1200" b="1" kern="1200" dirty="0">
                <a:solidFill>
                  <a:schemeClr val="tx1"/>
                </a:solidFill>
                <a:effectLst/>
                <a:latin typeface="+mn-lt"/>
                <a:ea typeface="+mn-ea"/>
                <a:cs typeface="+mn-cs"/>
              </a:rPr>
              <a:t>Manual visual stimulation with the Visual Stimulus Tool (</a:t>
            </a:r>
            <a:r>
              <a:rPr lang="en-CA" sz="1200" b="1" i="1" kern="1200" dirty="0">
                <a:solidFill>
                  <a:schemeClr val="tx1"/>
                </a:solidFill>
                <a:effectLst/>
                <a:latin typeface="+mn-lt"/>
                <a:ea typeface="+mn-ea"/>
                <a:cs typeface="+mn-cs"/>
              </a:rPr>
              <a:t>real-world testing</a:t>
            </a:r>
            <a:r>
              <a:rPr lang="en-CA" sz="1200" b="1" kern="1200" dirty="0">
                <a:solidFill>
                  <a:schemeClr val="tx1"/>
                </a:solidFill>
                <a:effectLst/>
                <a:latin typeface="+mn-lt"/>
                <a:ea typeface="+mn-ea"/>
                <a:cs typeface="+mn-cs"/>
              </a:rPr>
              <a:t>)</a:t>
            </a:r>
            <a:r>
              <a:rPr lang="en-CA" sz="1200" kern="1200" dirty="0">
                <a:solidFill>
                  <a:schemeClr val="tx1"/>
                </a:solidFill>
                <a:effectLst/>
                <a:latin typeface="+mn-lt"/>
                <a:ea typeface="+mn-ea"/>
                <a:cs typeface="+mn-cs"/>
              </a:rPr>
              <a:t>: turn on the entire LED array. Then, create patterns with your Visual Stimulus Tool</a:t>
            </a:r>
            <a:r>
              <a:rPr lang="en-CA" sz="1200" b="1" kern="1200" dirty="0">
                <a:solidFill>
                  <a:schemeClr val="tx1"/>
                </a:solidFill>
                <a:effectLst/>
                <a:latin typeface="+mn-lt"/>
                <a:ea typeface="+mn-ea"/>
                <a:cs typeface="+mn-cs"/>
              </a:rPr>
              <a:t> – </a:t>
            </a:r>
            <a:r>
              <a:rPr lang="en-CA" sz="1200" kern="1200" dirty="0">
                <a:solidFill>
                  <a:schemeClr val="tx1"/>
                </a:solidFill>
                <a:effectLst/>
                <a:latin typeface="+mn-lt"/>
                <a:ea typeface="+mn-ea"/>
                <a:cs typeface="+mn-cs"/>
              </a:rPr>
              <a:t>modeling clay on a clear plastic board. Pass this board between the LED array and the photoreceptor array to selectively block light from reaching certain photoreceptors. This is the best way to test that your visual circuit respond selectively to specific real-world visual inputs. </a:t>
            </a:r>
          </a:p>
        </p:txBody>
      </p:sp>
      <p:sp>
        <p:nvSpPr>
          <p:cNvPr id="4" name="Slide Number Placeholder 3">
            <a:extLst>
              <a:ext uri="{FF2B5EF4-FFF2-40B4-BE49-F238E27FC236}">
                <a16:creationId xmlns:a16="http://schemas.microsoft.com/office/drawing/2014/main" id="{F664E6CC-3FAD-250B-341E-C343DFB4AE2C}"/>
              </a:ext>
            </a:extLst>
          </p:cNvPr>
          <p:cNvSpPr>
            <a:spLocks noGrp="1"/>
          </p:cNvSpPr>
          <p:nvPr>
            <p:ph type="sldNum" sz="quarter" idx="5"/>
          </p:nvPr>
        </p:nvSpPr>
        <p:spPr/>
        <p:txBody>
          <a:bodyPr/>
          <a:lstStyle/>
          <a:p>
            <a:fld id="{267AC889-EE69-E24D-A143-BD154105CAEE}" type="slidenum">
              <a:rPr lang="en-US" smtClean="0"/>
              <a:t>14</a:t>
            </a:fld>
            <a:endParaRPr lang="en-US"/>
          </a:p>
        </p:txBody>
      </p:sp>
    </p:spTree>
    <p:extLst>
      <p:ext uri="{BB962C8B-B14F-4D97-AF65-F5344CB8AC3E}">
        <p14:creationId xmlns:p14="http://schemas.microsoft.com/office/powerpoint/2010/main" val="3716933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7AC889-EE69-E24D-A143-BD154105CAEE}" type="slidenum">
              <a:rPr lang="en-US" smtClean="0"/>
              <a:t>16</a:t>
            </a:fld>
            <a:endParaRPr lang="en-US"/>
          </a:p>
        </p:txBody>
      </p:sp>
    </p:spTree>
    <p:extLst>
      <p:ext uri="{BB962C8B-B14F-4D97-AF65-F5344CB8AC3E}">
        <p14:creationId xmlns:p14="http://schemas.microsoft.com/office/powerpoint/2010/main" val="298244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slide 17 - change to "Neurons with center-surround tuning respond to luminance contrast in their receptive field" and "Different neurons can have different sized receptive fields, meaning that different visual neurons prefer objects of different sizes in the visual field."</a:t>
            </a:r>
          </a:p>
          <a:p>
            <a:endParaRPr lang="en-US" dirty="0"/>
          </a:p>
        </p:txBody>
      </p:sp>
      <p:sp>
        <p:nvSpPr>
          <p:cNvPr id="4" name="Slide Number Placeholder 3"/>
          <p:cNvSpPr>
            <a:spLocks noGrp="1"/>
          </p:cNvSpPr>
          <p:nvPr>
            <p:ph type="sldNum" sz="quarter" idx="5"/>
          </p:nvPr>
        </p:nvSpPr>
        <p:spPr/>
        <p:txBody>
          <a:bodyPr/>
          <a:lstStyle/>
          <a:p>
            <a:fld id="{267AC889-EE69-E24D-A143-BD154105CAEE}" type="slidenum">
              <a:rPr lang="en-US" smtClean="0"/>
              <a:t>17</a:t>
            </a:fld>
            <a:endParaRPr lang="en-US"/>
          </a:p>
        </p:txBody>
      </p:sp>
    </p:spTree>
    <p:extLst>
      <p:ext uri="{BB962C8B-B14F-4D97-AF65-F5344CB8AC3E}">
        <p14:creationId xmlns:p14="http://schemas.microsoft.com/office/powerpoint/2010/main" val="2363463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7BFF1-C194-9E3B-7FD4-1A83DC16E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204FA-D554-0F2A-849A-9A3580C47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01D15-9BC3-32FF-4EE0-B80DA1CF6D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B4E504-25BB-4658-C2FA-CD8F715C1123}"/>
              </a:ext>
            </a:extLst>
          </p:cNvPr>
          <p:cNvSpPr>
            <a:spLocks noGrp="1"/>
          </p:cNvSpPr>
          <p:nvPr>
            <p:ph type="sldNum" sz="quarter" idx="5"/>
          </p:nvPr>
        </p:nvSpPr>
        <p:spPr/>
        <p:txBody>
          <a:bodyPr/>
          <a:lstStyle/>
          <a:p>
            <a:fld id="{267AC889-EE69-E24D-A143-BD154105CAEE}" type="slidenum">
              <a:rPr lang="en-US" smtClean="0"/>
              <a:t>23</a:t>
            </a:fld>
            <a:endParaRPr lang="en-US"/>
          </a:p>
        </p:txBody>
      </p:sp>
    </p:spTree>
    <p:extLst>
      <p:ext uri="{BB962C8B-B14F-4D97-AF65-F5344CB8AC3E}">
        <p14:creationId xmlns:p14="http://schemas.microsoft.com/office/powerpoint/2010/main" val="4002952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364FE-9A4E-C55C-2117-96861D8111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445B7-699C-356A-9E14-B8DFB2633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79C4B-7919-20BA-8510-E72685F933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E63F36-4EEA-B719-EE2E-CAF1871F30DD}"/>
              </a:ext>
            </a:extLst>
          </p:cNvPr>
          <p:cNvSpPr>
            <a:spLocks noGrp="1"/>
          </p:cNvSpPr>
          <p:nvPr>
            <p:ph type="sldNum" sz="quarter" idx="5"/>
          </p:nvPr>
        </p:nvSpPr>
        <p:spPr/>
        <p:txBody>
          <a:bodyPr/>
          <a:lstStyle/>
          <a:p>
            <a:fld id="{267AC889-EE69-E24D-A143-BD154105CAEE}" type="slidenum">
              <a:rPr lang="en-US" smtClean="0"/>
              <a:t>24</a:t>
            </a:fld>
            <a:endParaRPr lang="en-US"/>
          </a:p>
        </p:txBody>
      </p:sp>
    </p:spTree>
    <p:extLst>
      <p:ext uri="{BB962C8B-B14F-4D97-AF65-F5344CB8AC3E}">
        <p14:creationId xmlns:p14="http://schemas.microsoft.com/office/powerpoint/2010/main" val="2003346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7AC889-EE69-E24D-A143-BD154105CAEE}" type="slidenum">
              <a:rPr lang="en-US" smtClean="0"/>
              <a:t>25</a:t>
            </a:fld>
            <a:endParaRPr lang="en-US"/>
          </a:p>
        </p:txBody>
      </p:sp>
    </p:spTree>
    <p:extLst>
      <p:ext uri="{BB962C8B-B14F-4D97-AF65-F5344CB8AC3E}">
        <p14:creationId xmlns:p14="http://schemas.microsoft.com/office/powerpoint/2010/main" val="3755864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80A46-41AF-0917-E75A-317E2ABC7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62CC4-2BD3-E8D6-97F5-A457DA3E2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368DF-1ED4-B7CB-96B1-E5B1A753C4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46C33F-FE32-FFF1-C707-DF3FC65888EA}"/>
              </a:ext>
            </a:extLst>
          </p:cNvPr>
          <p:cNvSpPr>
            <a:spLocks noGrp="1"/>
          </p:cNvSpPr>
          <p:nvPr>
            <p:ph type="sldNum" sz="quarter" idx="5"/>
          </p:nvPr>
        </p:nvSpPr>
        <p:spPr/>
        <p:txBody>
          <a:bodyPr/>
          <a:lstStyle/>
          <a:p>
            <a:fld id="{267AC889-EE69-E24D-A143-BD154105CAEE}" type="slidenum">
              <a:rPr lang="en-US" smtClean="0"/>
              <a:t>26</a:t>
            </a:fld>
            <a:endParaRPr lang="en-US"/>
          </a:p>
        </p:txBody>
      </p:sp>
    </p:spTree>
    <p:extLst>
      <p:ext uri="{BB962C8B-B14F-4D97-AF65-F5344CB8AC3E}">
        <p14:creationId xmlns:p14="http://schemas.microsoft.com/office/powerpoint/2010/main" val="125177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D3B59-85FD-DA2A-167A-4A523ED6B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24630-741D-53E5-C860-2A74FCD829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307EA-ED4B-DF09-0B54-9640F5144C05}"/>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8B34C0-D441-CC6C-D3A1-BBF59CED5F2C}"/>
              </a:ext>
            </a:extLst>
          </p:cNvPr>
          <p:cNvSpPr>
            <a:spLocks noGrp="1"/>
          </p:cNvSpPr>
          <p:nvPr>
            <p:ph type="sldNum" sz="quarter" idx="5"/>
          </p:nvPr>
        </p:nvSpPr>
        <p:spPr/>
        <p:txBody>
          <a:bodyPr/>
          <a:lstStyle/>
          <a:p>
            <a:fld id="{267AC889-EE69-E24D-A143-BD154105CAEE}" type="slidenum">
              <a:rPr lang="en-US" smtClean="0"/>
              <a:t>3</a:t>
            </a:fld>
            <a:endParaRPr lang="en-US"/>
          </a:p>
        </p:txBody>
      </p:sp>
    </p:spTree>
    <p:extLst>
      <p:ext uri="{BB962C8B-B14F-4D97-AF65-F5344CB8AC3E}">
        <p14:creationId xmlns:p14="http://schemas.microsoft.com/office/powerpoint/2010/main" val="1003103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D828D-67A6-A6A5-FA6C-0E0ACD57F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08862-A486-47FA-4F42-A1EA6A0EC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2622F-08A4-E6A6-2B02-C5652AE9DC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7E604D-B9F4-8A97-8B19-0B80E73F656C}"/>
              </a:ext>
            </a:extLst>
          </p:cNvPr>
          <p:cNvSpPr>
            <a:spLocks noGrp="1"/>
          </p:cNvSpPr>
          <p:nvPr>
            <p:ph type="sldNum" sz="quarter" idx="5"/>
          </p:nvPr>
        </p:nvSpPr>
        <p:spPr/>
        <p:txBody>
          <a:bodyPr/>
          <a:lstStyle/>
          <a:p>
            <a:fld id="{267AC889-EE69-E24D-A143-BD154105CAEE}" type="slidenum">
              <a:rPr lang="en-US" smtClean="0"/>
              <a:t>27</a:t>
            </a:fld>
            <a:endParaRPr lang="en-US"/>
          </a:p>
        </p:txBody>
      </p:sp>
    </p:spTree>
    <p:extLst>
      <p:ext uri="{BB962C8B-B14F-4D97-AF65-F5344CB8AC3E}">
        <p14:creationId xmlns:p14="http://schemas.microsoft.com/office/powerpoint/2010/main" val="2492480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7AC889-EE69-E24D-A143-BD154105CAEE}" type="slidenum">
              <a:rPr lang="en-US" smtClean="0"/>
              <a:t>28</a:t>
            </a:fld>
            <a:endParaRPr lang="en-US"/>
          </a:p>
        </p:txBody>
      </p:sp>
    </p:spTree>
    <p:extLst>
      <p:ext uri="{BB962C8B-B14F-4D97-AF65-F5344CB8AC3E}">
        <p14:creationId xmlns:p14="http://schemas.microsoft.com/office/powerpoint/2010/main" val="290615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46C20-51E1-5A64-1CD7-C5F91EF23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F164A0-B4F1-A6DF-6ABD-E7F6454B82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F26788-472C-F30C-8106-FD155B8409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19E475-273D-9083-A417-0A9F9F1A7D8F}"/>
              </a:ext>
            </a:extLst>
          </p:cNvPr>
          <p:cNvSpPr>
            <a:spLocks noGrp="1"/>
          </p:cNvSpPr>
          <p:nvPr>
            <p:ph type="sldNum" sz="quarter" idx="5"/>
          </p:nvPr>
        </p:nvSpPr>
        <p:spPr/>
        <p:txBody>
          <a:bodyPr/>
          <a:lstStyle/>
          <a:p>
            <a:fld id="{267AC889-EE69-E24D-A143-BD154105CAEE}" type="slidenum">
              <a:rPr lang="en-US" smtClean="0"/>
              <a:t>30</a:t>
            </a:fld>
            <a:endParaRPr lang="en-US"/>
          </a:p>
        </p:txBody>
      </p:sp>
    </p:spTree>
    <p:extLst>
      <p:ext uri="{BB962C8B-B14F-4D97-AF65-F5344CB8AC3E}">
        <p14:creationId xmlns:p14="http://schemas.microsoft.com/office/powerpoint/2010/main" val="2428544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FA1E8-515F-911F-AFA8-8449D3EE40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4ED55-BCEE-4881-D29B-FE0D98C50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BE7B0F-2182-2D2D-EDF7-365FD010D8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1FAC39-C8A8-1357-6A6F-11327408135F}"/>
              </a:ext>
            </a:extLst>
          </p:cNvPr>
          <p:cNvSpPr>
            <a:spLocks noGrp="1"/>
          </p:cNvSpPr>
          <p:nvPr>
            <p:ph type="sldNum" sz="quarter" idx="5"/>
          </p:nvPr>
        </p:nvSpPr>
        <p:spPr/>
        <p:txBody>
          <a:bodyPr/>
          <a:lstStyle/>
          <a:p>
            <a:fld id="{267AC889-EE69-E24D-A143-BD154105CAEE}" type="slidenum">
              <a:rPr lang="en-US" smtClean="0"/>
              <a:t>31</a:t>
            </a:fld>
            <a:endParaRPr lang="en-US"/>
          </a:p>
        </p:txBody>
      </p:sp>
    </p:spTree>
    <p:extLst>
      <p:ext uri="{BB962C8B-B14F-4D97-AF65-F5344CB8AC3E}">
        <p14:creationId xmlns:p14="http://schemas.microsoft.com/office/powerpoint/2010/main" val="1511897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F3FA1-0D5C-55C3-93F7-E899486F8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9548E-558B-57B1-1D01-DB16E9129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F54F1-478F-8F02-CF12-73287C9487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84F492-1CCC-9C74-BAAB-953FEF9B42A7}"/>
              </a:ext>
            </a:extLst>
          </p:cNvPr>
          <p:cNvSpPr>
            <a:spLocks noGrp="1"/>
          </p:cNvSpPr>
          <p:nvPr>
            <p:ph type="sldNum" sz="quarter" idx="5"/>
          </p:nvPr>
        </p:nvSpPr>
        <p:spPr/>
        <p:txBody>
          <a:bodyPr/>
          <a:lstStyle/>
          <a:p>
            <a:fld id="{267AC889-EE69-E24D-A143-BD154105CAEE}" type="slidenum">
              <a:rPr lang="en-US" smtClean="0"/>
              <a:t>32</a:t>
            </a:fld>
            <a:endParaRPr lang="en-US"/>
          </a:p>
        </p:txBody>
      </p:sp>
    </p:spTree>
    <p:extLst>
      <p:ext uri="{BB962C8B-B14F-4D97-AF65-F5344CB8AC3E}">
        <p14:creationId xmlns:p14="http://schemas.microsoft.com/office/powerpoint/2010/main" val="88547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D02A0-26A1-5467-160E-A232DADF5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F78F4-B078-9B03-9B57-46ABC32EE6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1AEDC-00E4-F181-7678-2B29F827E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8C3C7F-E512-4F1C-C447-050E41DA6645}"/>
              </a:ext>
            </a:extLst>
          </p:cNvPr>
          <p:cNvSpPr>
            <a:spLocks noGrp="1"/>
          </p:cNvSpPr>
          <p:nvPr>
            <p:ph type="sldNum" sz="quarter" idx="5"/>
          </p:nvPr>
        </p:nvSpPr>
        <p:spPr/>
        <p:txBody>
          <a:bodyPr/>
          <a:lstStyle/>
          <a:p>
            <a:fld id="{267AC889-EE69-E24D-A143-BD154105CAEE}" type="slidenum">
              <a:rPr lang="en-US" smtClean="0"/>
              <a:t>35</a:t>
            </a:fld>
            <a:endParaRPr lang="en-US"/>
          </a:p>
        </p:txBody>
      </p:sp>
    </p:spTree>
    <p:extLst>
      <p:ext uri="{BB962C8B-B14F-4D97-AF65-F5344CB8AC3E}">
        <p14:creationId xmlns:p14="http://schemas.microsoft.com/office/powerpoint/2010/main" val="3970369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5F5EE-1189-ED4E-C205-196D861059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000DA-7D52-308D-7171-18296D4C4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65E3CA-0724-4160-E377-4E7912861245}"/>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A5D9D2E-9319-6867-AD50-0F9FFFEBD332}"/>
              </a:ext>
            </a:extLst>
          </p:cNvPr>
          <p:cNvSpPr>
            <a:spLocks noGrp="1"/>
          </p:cNvSpPr>
          <p:nvPr>
            <p:ph type="sldNum" sz="quarter" idx="5"/>
          </p:nvPr>
        </p:nvSpPr>
        <p:spPr/>
        <p:txBody>
          <a:bodyPr/>
          <a:lstStyle/>
          <a:p>
            <a:fld id="{267AC889-EE69-E24D-A143-BD154105CAEE}" type="slidenum">
              <a:rPr lang="en-US" smtClean="0"/>
              <a:t>4</a:t>
            </a:fld>
            <a:endParaRPr lang="en-US"/>
          </a:p>
        </p:txBody>
      </p:sp>
    </p:spTree>
    <p:extLst>
      <p:ext uri="{BB962C8B-B14F-4D97-AF65-F5344CB8AC3E}">
        <p14:creationId xmlns:p14="http://schemas.microsoft.com/office/powerpoint/2010/main" val="155446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876EA-8348-7E4E-4ECE-4F5A41093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48493-24F3-55D0-F2C4-D3A79D9B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13796B-168F-BFA8-C774-938DB295DA2E}"/>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751D558-7A91-BC71-D0C8-7629AA78F168}"/>
              </a:ext>
            </a:extLst>
          </p:cNvPr>
          <p:cNvSpPr>
            <a:spLocks noGrp="1"/>
          </p:cNvSpPr>
          <p:nvPr>
            <p:ph type="sldNum" sz="quarter" idx="5"/>
          </p:nvPr>
        </p:nvSpPr>
        <p:spPr/>
        <p:txBody>
          <a:bodyPr/>
          <a:lstStyle/>
          <a:p>
            <a:fld id="{267AC889-EE69-E24D-A143-BD154105CAEE}" type="slidenum">
              <a:rPr lang="en-US" smtClean="0"/>
              <a:t>5</a:t>
            </a:fld>
            <a:endParaRPr lang="en-US"/>
          </a:p>
        </p:txBody>
      </p:sp>
    </p:spTree>
    <p:extLst>
      <p:ext uri="{BB962C8B-B14F-4D97-AF65-F5344CB8AC3E}">
        <p14:creationId xmlns:p14="http://schemas.microsoft.com/office/powerpoint/2010/main" val="221199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A1F4E-2C38-F739-7C87-3E20AF59C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C1BDE-E826-7B9B-A58D-860B40F1CA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9B67A-508F-B7D4-3339-A7D2A9E17F56}"/>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9C14542-C113-BC69-B784-417DC5465855}"/>
              </a:ext>
            </a:extLst>
          </p:cNvPr>
          <p:cNvSpPr>
            <a:spLocks noGrp="1"/>
          </p:cNvSpPr>
          <p:nvPr>
            <p:ph type="sldNum" sz="quarter" idx="5"/>
          </p:nvPr>
        </p:nvSpPr>
        <p:spPr/>
        <p:txBody>
          <a:bodyPr/>
          <a:lstStyle/>
          <a:p>
            <a:fld id="{267AC889-EE69-E24D-A143-BD154105CAEE}" type="slidenum">
              <a:rPr lang="en-US" smtClean="0"/>
              <a:t>6</a:t>
            </a:fld>
            <a:endParaRPr lang="en-US"/>
          </a:p>
        </p:txBody>
      </p:sp>
    </p:spTree>
    <p:extLst>
      <p:ext uri="{BB962C8B-B14F-4D97-AF65-F5344CB8AC3E}">
        <p14:creationId xmlns:p14="http://schemas.microsoft.com/office/powerpoint/2010/main" val="3518839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C64B2-E0B7-45E4-AB80-81FB8CA17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F0C4D-3E58-55CE-CE4A-98C60D2C1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A9C91-43B6-FF9A-8254-15637AF9AB2A}"/>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AAC1AD9-B4D2-17B2-B377-5C99F8024141}"/>
              </a:ext>
            </a:extLst>
          </p:cNvPr>
          <p:cNvSpPr>
            <a:spLocks noGrp="1"/>
          </p:cNvSpPr>
          <p:nvPr>
            <p:ph type="sldNum" sz="quarter" idx="5"/>
          </p:nvPr>
        </p:nvSpPr>
        <p:spPr/>
        <p:txBody>
          <a:bodyPr/>
          <a:lstStyle/>
          <a:p>
            <a:fld id="{267AC889-EE69-E24D-A143-BD154105CAEE}" type="slidenum">
              <a:rPr lang="en-US" smtClean="0"/>
              <a:t>7</a:t>
            </a:fld>
            <a:endParaRPr lang="en-US"/>
          </a:p>
        </p:txBody>
      </p:sp>
    </p:spTree>
    <p:extLst>
      <p:ext uri="{BB962C8B-B14F-4D97-AF65-F5344CB8AC3E}">
        <p14:creationId xmlns:p14="http://schemas.microsoft.com/office/powerpoint/2010/main" val="2117816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88CDF-80B7-F15E-3855-5A9CE6C62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92E99-F937-304A-ABCF-F70BE45D84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13AC1-4A10-A756-BA70-613838A7EF4C}"/>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1F40C21-E11E-3D66-65D5-7D3826D559DF}"/>
              </a:ext>
            </a:extLst>
          </p:cNvPr>
          <p:cNvSpPr>
            <a:spLocks noGrp="1"/>
          </p:cNvSpPr>
          <p:nvPr>
            <p:ph type="sldNum" sz="quarter" idx="5"/>
          </p:nvPr>
        </p:nvSpPr>
        <p:spPr/>
        <p:txBody>
          <a:bodyPr/>
          <a:lstStyle/>
          <a:p>
            <a:fld id="{267AC889-EE69-E24D-A143-BD154105CAEE}" type="slidenum">
              <a:rPr lang="en-US" smtClean="0"/>
              <a:t>8</a:t>
            </a:fld>
            <a:endParaRPr lang="en-US"/>
          </a:p>
        </p:txBody>
      </p:sp>
    </p:spTree>
    <p:extLst>
      <p:ext uri="{BB962C8B-B14F-4D97-AF65-F5344CB8AC3E}">
        <p14:creationId xmlns:p14="http://schemas.microsoft.com/office/powerpoint/2010/main" val="1462235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CD7DD-2879-74F4-65EA-0F4012699A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9BE37-C20F-4498-5381-B54C442F4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8C0F7-2ECB-12BB-32F6-B984F03A905B}"/>
              </a:ext>
            </a:extLst>
          </p:cNvPr>
          <p:cNvSpPr>
            <a:spLocks noGrp="1"/>
          </p:cNvSpPr>
          <p:nvPr>
            <p:ph type="body" idx="1"/>
          </p:nvPr>
        </p:nvSpPr>
        <p:spPr/>
        <p:txBody>
          <a:bodyPr/>
          <a:lstStyle/>
          <a:p>
            <a:pPr lvl="0"/>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29D8C15-B596-E524-73CB-B7A8FCA5C53B}"/>
              </a:ext>
            </a:extLst>
          </p:cNvPr>
          <p:cNvSpPr>
            <a:spLocks noGrp="1"/>
          </p:cNvSpPr>
          <p:nvPr>
            <p:ph type="sldNum" sz="quarter" idx="5"/>
          </p:nvPr>
        </p:nvSpPr>
        <p:spPr/>
        <p:txBody>
          <a:bodyPr/>
          <a:lstStyle/>
          <a:p>
            <a:fld id="{267AC889-EE69-E24D-A143-BD154105CAEE}" type="slidenum">
              <a:rPr lang="en-US" smtClean="0"/>
              <a:t>9</a:t>
            </a:fld>
            <a:endParaRPr lang="en-US"/>
          </a:p>
        </p:txBody>
      </p:sp>
    </p:spTree>
    <p:extLst>
      <p:ext uri="{BB962C8B-B14F-4D97-AF65-F5344CB8AC3E}">
        <p14:creationId xmlns:p14="http://schemas.microsoft.com/office/powerpoint/2010/main" val="737289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DF95E-C02A-AD19-6004-341EAC707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BC54C-9749-30AD-6543-FD6DFCB45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882C09-A6B6-09D9-A7BC-476B933050FB}"/>
              </a:ext>
            </a:extLst>
          </p:cNvPr>
          <p:cNvSpPr>
            <a:spLocks noGrp="1"/>
          </p:cNvSpPr>
          <p:nvPr>
            <p:ph type="body" idx="1"/>
          </p:nvPr>
        </p:nvSpPr>
        <p:spPr/>
        <p:txBody>
          <a:bodyPr/>
          <a:lstStyle/>
          <a:p>
            <a:pPr lvl="0"/>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E304115-B4FF-A691-7BA2-6CAD81FB9A66}"/>
              </a:ext>
            </a:extLst>
          </p:cNvPr>
          <p:cNvSpPr>
            <a:spLocks noGrp="1"/>
          </p:cNvSpPr>
          <p:nvPr>
            <p:ph type="sldNum" sz="quarter" idx="5"/>
          </p:nvPr>
        </p:nvSpPr>
        <p:spPr/>
        <p:txBody>
          <a:bodyPr/>
          <a:lstStyle/>
          <a:p>
            <a:fld id="{267AC889-EE69-E24D-A143-BD154105CAEE}" type="slidenum">
              <a:rPr lang="en-US" smtClean="0"/>
              <a:t>10</a:t>
            </a:fld>
            <a:endParaRPr lang="en-US"/>
          </a:p>
        </p:txBody>
      </p:sp>
    </p:spTree>
    <p:extLst>
      <p:ext uri="{BB962C8B-B14F-4D97-AF65-F5344CB8AC3E}">
        <p14:creationId xmlns:p14="http://schemas.microsoft.com/office/powerpoint/2010/main" val="2875176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8FB9-C8F4-0EBB-6A0C-955D11529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30963C-BCD5-5220-D370-0DF67B542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14EDF5-CB17-70DC-D231-1E9F3A621A80}"/>
              </a:ext>
            </a:extLst>
          </p:cNvPr>
          <p:cNvSpPr>
            <a:spLocks noGrp="1"/>
          </p:cNvSpPr>
          <p:nvPr>
            <p:ph type="dt" sz="half" idx="10"/>
          </p:nvPr>
        </p:nvSpPr>
        <p:spPr/>
        <p:txBody>
          <a:bodyPr/>
          <a:lstStyle/>
          <a:p>
            <a:fld id="{1AB04095-AB48-B441-B98D-959283E14EC9}" type="datetime1">
              <a:rPr lang="en-CA" smtClean="0"/>
              <a:t>2025-09-11</a:t>
            </a:fld>
            <a:endParaRPr lang="en-US"/>
          </a:p>
        </p:txBody>
      </p:sp>
      <p:sp>
        <p:nvSpPr>
          <p:cNvPr id="5" name="Footer Placeholder 4">
            <a:extLst>
              <a:ext uri="{FF2B5EF4-FFF2-40B4-BE49-F238E27FC236}">
                <a16:creationId xmlns:a16="http://schemas.microsoft.com/office/drawing/2014/main" id="{098C0C67-F701-8985-F959-BC76B6493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CAE4C-7AAA-3321-CAA8-3612FA407EF5}"/>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2401900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4298-56EA-21ED-EAC6-537EA51209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D7433C-0591-4945-000C-3A3A88B4E4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32DFEB-7F88-68A1-A26D-477DD380518E}"/>
              </a:ext>
            </a:extLst>
          </p:cNvPr>
          <p:cNvSpPr>
            <a:spLocks noGrp="1"/>
          </p:cNvSpPr>
          <p:nvPr>
            <p:ph type="dt" sz="half" idx="10"/>
          </p:nvPr>
        </p:nvSpPr>
        <p:spPr/>
        <p:txBody>
          <a:bodyPr/>
          <a:lstStyle/>
          <a:p>
            <a:fld id="{BA17C937-F9DE-8D4C-942D-71ED7DD07B36}" type="datetime1">
              <a:rPr lang="en-CA" smtClean="0"/>
              <a:t>2025-09-11</a:t>
            </a:fld>
            <a:endParaRPr lang="en-US"/>
          </a:p>
        </p:txBody>
      </p:sp>
      <p:sp>
        <p:nvSpPr>
          <p:cNvPr id="5" name="Footer Placeholder 4">
            <a:extLst>
              <a:ext uri="{FF2B5EF4-FFF2-40B4-BE49-F238E27FC236}">
                <a16:creationId xmlns:a16="http://schemas.microsoft.com/office/drawing/2014/main" id="{77811510-3523-95B2-3344-1A3C062A9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A873A-A955-4DB1-C0F6-E5D664C014AD}"/>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2480575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92FF60-C396-7AF6-28A1-1CEC0E8188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E354D8-EDC6-37B8-9C95-DCDD9CBC9F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C12B1-33BB-3C4A-6A50-76DAFDF8EF05}"/>
              </a:ext>
            </a:extLst>
          </p:cNvPr>
          <p:cNvSpPr>
            <a:spLocks noGrp="1"/>
          </p:cNvSpPr>
          <p:nvPr>
            <p:ph type="dt" sz="half" idx="10"/>
          </p:nvPr>
        </p:nvSpPr>
        <p:spPr/>
        <p:txBody>
          <a:bodyPr/>
          <a:lstStyle/>
          <a:p>
            <a:fld id="{2B69E619-2800-7642-913E-E9F38912E69E}" type="datetime1">
              <a:rPr lang="en-CA" smtClean="0"/>
              <a:t>2025-09-11</a:t>
            </a:fld>
            <a:endParaRPr lang="en-US"/>
          </a:p>
        </p:txBody>
      </p:sp>
      <p:sp>
        <p:nvSpPr>
          <p:cNvPr id="5" name="Footer Placeholder 4">
            <a:extLst>
              <a:ext uri="{FF2B5EF4-FFF2-40B4-BE49-F238E27FC236}">
                <a16:creationId xmlns:a16="http://schemas.microsoft.com/office/drawing/2014/main" id="{8F647824-EA4D-F5B8-46A9-B59864F75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12C8A-FC52-06AD-0BDE-848FCDDE1273}"/>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116280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1F734-CF75-B8D5-6E4A-5DC04AF722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76A9B-0545-23F4-3793-C4D522779A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3ABE4-A867-E5CC-A067-0DD4F889D6FF}"/>
              </a:ext>
            </a:extLst>
          </p:cNvPr>
          <p:cNvSpPr>
            <a:spLocks noGrp="1"/>
          </p:cNvSpPr>
          <p:nvPr>
            <p:ph type="dt" sz="half" idx="10"/>
          </p:nvPr>
        </p:nvSpPr>
        <p:spPr/>
        <p:txBody>
          <a:bodyPr/>
          <a:lstStyle/>
          <a:p>
            <a:fld id="{12478585-7D6C-554D-8268-5665D4C1FC63}" type="datetime1">
              <a:rPr lang="en-CA" smtClean="0"/>
              <a:t>2025-09-11</a:t>
            </a:fld>
            <a:endParaRPr lang="en-US"/>
          </a:p>
        </p:txBody>
      </p:sp>
      <p:sp>
        <p:nvSpPr>
          <p:cNvPr id="5" name="Footer Placeholder 4">
            <a:extLst>
              <a:ext uri="{FF2B5EF4-FFF2-40B4-BE49-F238E27FC236}">
                <a16:creationId xmlns:a16="http://schemas.microsoft.com/office/drawing/2014/main" id="{DFA695A6-055B-BE89-7B90-ECE00EA18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AAB86-6B7B-6CF1-F2F8-FA3A69FA7046}"/>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320927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12FC-B32A-3074-9A88-F8830C66F3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F74FD1-B1EF-12BF-DA2D-9F4AA49B58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E81821-CAFB-864C-7643-DE549E626A53}"/>
              </a:ext>
            </a:extLst>
          </p:cNvPr>
          <p:cNvSpPr>
            <a:spLocks noGrp="1"/>
          </p:cNvSpPr>
          <p:nvPr>
            <p:ph type="dt" sz="half" idx="10"/>
          </p:nvPr>
        </p:nvSpPr>
        <p:spPr/>
        <p:txBody>
          <a:bodyPr/>
          <a:lstStyle/>
          <a:p>
            <a:fld id="{76808CDF-D4CB-AC4B-95C6-FEA9B51D3F68}" type="datetime1">
              <a:rPr lang="en-CA" smtClean="0"/>
              <a:t>2025-09-11</a:t>
            </a:fld>
            <a:endParaRPr lang="en-US"/>
          </a:p>
        </p:txBody>
      </p:sp>
      <p:sp>
        <p:nvSpPr>
          <p:cNvPr id="5" name="Footer Placeholder 4">
            <a:extLst>
              <a:ext uri="{FF2B5EF4-FFF2-40B4-BE49-F238E27FC236}">
                <a16:creationId xmlns:a16="http://schemas.microsoft.com/office/drawing/2014/main" id="{88ED345A-5655-833A-B592-FDFC0E99C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9369A-E456-D3D7-9F3D-B43A5EA1510F}"/>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428478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CFFA-F5AD-A489-1DAD-7E8E754D9E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ACF840-21C0-D4B4-CF71-C78547AA22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31AFC5-049B-49F8-45AE-E2C185C66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0948F1-1A2E-1F06-9920-7302E30968EA}"/>
              </a:ext>
            </a:extLst>
          </p:cNvPr>
          <p:cNvSpPr>
            <a:spLocks noGrp="1"/>
          </p:cNvSpPr>
          <p:nvPr>
            <p:ph type="dt" sz="half" idx="10"/>
          </p:nvPr>
        </p:nvSpPr>
        <p:spPr/>
        <p:txBody>
          <a:bodyPr/>
          <a:lstStyle/>
          <a:p>
            <a:fld id="{BDFF6862-79F4-DF4E-BE8A-821A57EE3F87}" type="datetime1">
              <a:rPr lang="en-CA" smtClean="0"/>
              <a:t>2025-09-11</a:t>
            </a:fld>
            <a:endParaRPr lang="en-US"/>
          </a:p>
        </p:txBody>
      </p:sp>
      <p:sp>
        <p:nvSpPr>
          <p:cNvPr id="6" name="Footer Placeholder 5">
            <a:extLst>
              <a:ext uri="{FF2B5EF4-FFF2-40B4-BE49-F238E27FC236}">
                <a16:creationId xmlns:a16="http://schemas.microsoft.com/office/drawing/2014/main" id="{5F96D05E-EC0C-E6B2-5577-7B9762BF08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F0272-764F-EAB4-0F2F-0B38636AF51C}"/>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237303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2499-C268-F432-10EF-7E21AD02EA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C2447-8894-1F0C-2955-59E26231E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F3544F-9045-E706-AA70-00E055B34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33BC1A-9277-F0E2-A018-6E428E91C3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1A39C-CC70-230E-130F-B37CD35C0C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D1B55C-92C6-3B17-4A49-B51AF87CD52F}"/>
              </a:ext>
            </a:extLst>
          </p:cNvPr>
          <p:cNvSpPr>
            <a:spLocks noGrp="1"/>
          </p:cNvSpPr>
          <p:nvPr>
            <p:ph type="dt" sz="half" idx="10"/>
          </p:nvPr>
        </p:nvSpPr>
        <p:spPr/>
        <p:txBody>
          <a:bodyPr/>
          <a:lstStyle/>
          <a:p>
            <a:fld id="{C6F2F971-6D2F-2245-9742-53F800AC63B7}" type="datetime1">
              <a:rPr lang="en-CA" smtClean="0"/>
              <a:t>2025-09-11</a:t>
            </a:fld>
            <a:endParaRPr lang="en-US"/>
          </a:p>
        </p:txBody>
      </p:sp>
      <p:sp>
        <p:nvSpPr>
          <p:cNvPr id="8" name="Footer Placeholder 7">
            <a:extLst>
              <a:ext uri="{FF2B5EF4-FFF2-40B4-BE49-F238E27FC236}">
                <a16:creationId xmlns:a16="http://schemas.microsoft.com/office/drawing/2014/main" id="{B65C82C0-0C40-8122-9636-2E6589250F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71FB75-F910-A4B2-335A-8CAE734C9717}"/>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409022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FB8C-B0D7-3AF1-2639-FB18E027DB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AB5572-9F57-CEEF-6516-0F53E6FC188E}"/>
              </a:ext>
            </a:extLst>
          </p:cNvPr>
          <p:cNvSpPr>
            <a:spLocks noGrp="1"/>
          </p:cNvSpPr>
          <p:nvPr>
            <p:ph type="dt" sz="half" idx="10"/>
          </p:nvPr>
        </p:nvSpPr>
        <p:spPr/>
        <p:txBody>
          <a:bodyPr/>
          <a:lstStyle/>
          <a:p>
            <a:fld id="{7B00918E-5D96-FE4F-8A93-5B5EA3351C63}" type="datetime1">
              <a:rPr lang="en-CA" smtClean="0"/>
              <a:t>2025-09-11</a:t>
            </a:fld>
            <a:endParaRPr lang="en-US"/>
          </a:p>
        </p:txBody>
      </p:sp>
      <p:sp>
        <p:nvSpPr>
          <p:cNvPr id="4" name="Footer Placeholder 3">
            <a:extLst>
              <a:ext uri="{FF2B5EF4-FFF2-40B4-BE49-F238E27FC236}">
                <a16:creationId xmlns:a16="http://schemas.microsoft.com/office/drawing/2014/main" id="{2AEA38AB-FE79-5A22-AD8F-3CCF865E1F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ABC50A-4EF8-EBE1-48C8-EB6EEED24B56}"/>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123415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2A6C66-424E-2AF2-896C-7E0421C12B08}"/>
              </a:ext>
            </a:extLst>
          </p:cNvPr>
          <p:cNvSpPr>
            <a:spLocks noGrp="1"/>
          </p:cNvSpPr>
          <p:nvPr>
            <p:ph type="dt" sz="half" idx="10"/>
          </p:nvPr>
        </p:nvSpPr>
        <p:spPr/>
        <p:txBody>
          <a:bodyPr/>
          <a:lstStyle/>
          <a:p>
            <a:fld id="{913CFF98-8B01-9E42-A7B5-4419F522D408}" type="datetime1">
              <a:rPr lang="en-CA" smtClean="0"/>
              <a:t>2025-09-11</a:t>
            </a:fld>
            <a:endParaRPr lang="en-US"/>
          </a:p>
        </p:txBody>
      </p:sp>
      <p:sp>
        <p:nvSpPr>
          <p:cNvPr id="3" name="Footer Placeholder 2">
            <a:extLst>
              <a:ext uri="{FF2B5EF4-FFF2-40B4-BE49-F238E27FC236}">
                <a16:creationId xmlns:a16="http://schemas.microsoft.com/office/drawing/2014/main" id="{F36A05F2-9ACF-7492-2488-8BE894E62C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D117E-FD94-CEBE-33FF-0D281A6C1ADB}"/>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109636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8E3A-982C-D105-0772-61FB1F7B5F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D69E0-7801-2CCE-BCE3-43A6878935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B8233C-A45A-0005-7BF2-0B9C8218E2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9E9463-0141-4023-290F-3599B13761C4}"/>
              </a:ext>
            </a:extLst>
          </p:cNvPr>
          <p:cNvSpPr>
            <a:spLocks noGrp="1"/>
          </p:cNvSpPr>
          <p:nvPr>
            <p:ph type="dt" sz="half" idx="10"/>
          </p:nvPr>
        </p:nvSpPr>
        <p:spPr/>
        <p:txBody>
          <a:bodyPr/>
          <a:lstStyle/>
          <a:p>
            <a:fld id="{CA0D67B4-4895-4C47-AB4F-F759E81854C5}" type="datetime1">
              <a:rPr lang="en-CA" smtClean="0"/>
              <a:t>2025-09-11</a:t>
            </a:fld>
            <a:endParaRPr lang="en-US"/>
          </a:p>
        </p:txBody>
      </p:sp>
      <p:sp>
        <p:nvSpPr>
          <p:cNvPr id="6" name="Footer Placeholder 5">
            <a:extLst>
              <a:ext uri="{FF2B5EF4-FFF2-40B4-BE49-F238E27FC236}">
                <a16:creationId xmlns:a16="http://schemas.microsoft.com/office/drawing/2014/main" id="{1B78DA00-1A23-75F3-3BAB-B0FCEB9F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01D5D4-EBA1-52FC-F4C7-23A2B291BCCE}"/>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331886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A4C7-C9F0-D129-AB74-E2D6EFF9E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CD1DE4-7396-11EB-7CD5-8CB5D9C2F5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070E5D-F22B-761E-1634-A6C90C9C1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7B46B-FB72-75F3-98C6-D7FF0E1F1D00}"/>
              </a:ext>
            </a:extLst>
          </p:cNvPr>
          <p:cNvSpPr>
            <a:spLocks noGrp="1"/>
          </p:cNvSpPr>
          <p:nvPr>
            <p:ph type="dt" sz="half" idx="10"/>
          </p:nvPr>
        </p:nvSpPr>
        <p:spPr/>
        <p:txBody>
          <a:bodyPr/>
          <a:lstStyle/>
          <a:p>
            <a:fld id="{9F957E37-0477-3840-819C-40910DA8A2AD}" type="datetime1">
              <a:rPr lang="en-CA" smtClean="0"/>
              <a:t>2025-09-11</a:t>
            </a:fld>
            <a:endParaRPr lang="en-US"/>
          </a:p>
        </p:txBody>
      </p:sp>
      <p:sp>
        <p:nvSpPr>
          <p:cNvPr id="6" name="Footer Placeholder 5">
            <a:extLst>
              <a:ext uri="{FF2B5EF4-FFF2-40B4-BE49-F238E27FC236}">
                <a16:creationId xmlns:a16="http://schemas.microsoft.com/office/drawing/2014/main" id="{DC66103E-FF03-E209-A71C-C1E45046D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8E1008-2227-3CAA-557F-A9250042EA4E}"/>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1929876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8396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D33F67-A4D8-CDF8-F7D7-DCD71C7CB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B3F27C-D386-21FF-C026-14D8343DEA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45BEB-C9DF-74CF-F3E0-C95FA42CE2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7AF3749-E9CF-D44A-8DFE-672956BAC1F4}" type="datetime1">
              <a:rPr lang="en-CA" smtClean="0"/>
              <a:t>2025-09-11</a:t>
            </a:fld>
            <a:endParaRPr lang="en-US"/>
          </a:p>
        </p:txBody>
      </p:sp>
      <p:sp>
        <p:nvSpPr>
          <p:cNvPr id="5" name="Footer Placeholder 4">
            <a:extLst>
              <a:ext uri="{FF2B5EF4-FFF2-40B4-BE49-F238E27FC236}">
                <a16:creationId xmlns:a16="http://schemas.microsoft.com/office/drawing/2014/main" id="{E04B8D4A-D584-EAC9-69EC-A59B3C7625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13D0257-73EB-66F6-0944-C739027934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23A55F-5FDF-9D49-A996-7F18D247BCAC}" type="slidenum">
              <a:rPr lang="en-US" smtClean="0"/>
              <a:t>‹#›</a:t>
            </a:fld>
            <a:endParaRPr lang="en-US"/>
          </a:p>
        </p:txBody>
      </p:sp>
    </p:spTree>
    <p:extLst>
      <p:ext uri="{BB962C8B-B14F-4D97-AF65-F5344CB8AC3E}">
        <p14:creationId xmlns:p14="http://schemas.microsoft.com/office/powerpoint/2010/main" val="2576762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t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tif"/><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0.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tif"/><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tif"/><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sv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tif"/><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hyperlink" Target="http://www.theopenbrain.org/"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github.com/Trenholm-Lab/RetINaBox" TargetMode="External"/><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t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44751" y="243354"/>
            <a:ext cx="11579645" cy="6348775"/>
            <a:chOff x="0" y="0"/>
            <a:chExt cx="4574675" cy="2508158"/>
          </a:xfrm>
        </p:grpSpPr>
        <p:sp>
          <p:nvSpPr>
            <p:cNvPr id="3" name="Freeform 3"/>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p:cNvSpPr/>
          <p:nvPr/>
        </p:nvSpPr>
        <p:spPr>
          <a:xfrm>
            <a:off x="7665618" y="4860465"/>
            <a:ext cx="4802188" cy="1562894"/>
          </a:xfrm>
          <a:custGeom>
            <a:avLst/>
            <a:gdLst/>
            <a:ahLst/>
            <a:cxnLst/>
            <a:rect l="l" t="t" r="r" b="b"/>
            <a:pathLst>
              <a:path w="7203282" h="2344341">
                <a:moveTo>
                  <a:pt x="0" y="0"/>
                </a:moveTo>
                <a:lnTo>
                  <a:pt x="7203282" y="0"/>
                </a:lnTo>
                <a:lnTo>
                  <a:pt x="7203282" y="2344341"/>
                </a:lnTo>
                <a:lnTo>
                  <a:pt x="0" y="2344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8" name="Group 8"/>
          <p:cNvGrpSpPr/>
          <p:nvPr/>
        </p:nvGrpSpPr>
        <p:grpSpPr>
          <a:xfrm rot="-10800000">
            <a:off x="794660" y="3743600"/>
            <a:ext cx="3498573" cy="778704"/>
            <a:chOff x="0" y="0"/>
            <a:chExt cx="1724994" cy="337176"/>
          </a:xfrm>
        </p:grpSpPr>
        <p:sp>
          <p:nvSpPr>
            <p:cNvPr id="9" name="Freeform 9"/>
            <p:cNvSpPr/>
            <p:nvPr/>
          </p:nvSpPr>
          <p:spPr>
            <a:xfrm>
              <a:off x="0" y="0"/>
              <a:ext cx="1724994" cy="337176"/>
            </a:xfrm>
            <a:custGeom>
              <a:avLst/>
              <a:gdLst/>
              <a:ahLst/>
              <a:cxnLst/>
              <a:rect l="l" t="t" r="r" b="b"/>
              <a:pathLst>
                <a:path w="1724994" h="337176">
                  <a:moveTo>
                    <a:pt x="72550" y="0"/>
                  </a:moveTo>
                  <a:lnTo>
                    <a:pt x="1652444" y="0"/>
                  </a:lnTo>
                  <a:cubicBezTo>
                    <a:pt x="1692512" y="0"/>
                    <a:pt x="1724994" y="32482"/>
                    <a:pt x="1724994" y="72550"/>
                  </a:cubicBezTo>
                  <a:lnTo>
                    <a:pt x="1724994" y="264626"/>
                  </a:lnTo>
                  <a:cubicBezTo>
                    <a:pt x="1724994" y="283868"/>
                    <a:pt x="1717351" y="302321"/>
                    <a:pt x="1703745" y="315927"/>
                  </a:cubicBezTo>
                  <a:cubicBezTo>
                    <a:pt x="1690139" y="329532"/>
                    <a:pt x="1671686" y="337176"/>
                    <a:pt x="1652444" y="337176"/>
                  </a:cubicBezTo>
                  <a:lnTo>
                    <a:pt x="72550" y="337176"/>
                  </a:lnTo>
                  <a:cubicBezTo>
                    <a:pt x="32482" y="337176"/>
                    <a:pt x="0" y="304694"/>
                    <a:pt x="0" y="264626"/>
                  </a:cubicBezTo>
                  <a:lnTo>
                    <a:pt x="0" y="72550"/>
                  </a:lnTo>
                  <a:cubicBezTo>
                    <a:pt x="0" y="53308"/>
                    <a:pt x="7644" y="34855"/>
                    <a:pt x="21249" y="21249"/>
                  </a:cubicBezTo>
                  <a:cubicBezTo>
                    <a:pt x="34855" y="7644"/>
                    <a:pt x="53308" y="0"/>
                    <a:pt x="72550" y="0"/>
                  </a:cubicBezTo>
                  <a:close/>
                </a:path>
              </a:pathLst>
            </a:custGeom>
            <a:solidFill>
              <a:srgbClr val="876899">
                <a:alpha val="75686"/>
              </a:srgbClr>
            </a:solidFill>
            <a:ln w="57150" cap="rnd">
              <a:solidFill>
                <a:srgbClr val="FFFFFF">
                  <a:alpha val="75686"/>
                </a:srgbClr>
              </a:solidFill>
              <a:prstDash val="solid"/>
              <a:round/>
            </a:ln>
          </p:spPr>
          <p:txBody>
            <a:bodyPr/>
            <a:lstStyle/>
            <a:p>
              <a:endParaRPr lang="en-US" sz="1200"/>
            </a:p>
          </p:txBody>
        </p:sp>
        <p:sp>
          <p:nvSpPr>
            <p:cNvPr id="10" name="TextBox 10"/>
            <p:cNvSpPr txBox="1"/>
            <p:nvPr/>
          </p:nvSpPr>
          <p:spPr>
            <a:xfrm>
              <a:off x="0" y="66675"/>
              <a:ext cx="1724994" cy="270501"/>
            </a:xfrm>
            <a:prstGeom prst="rect">
              <a:avLst/>
            </a:prstGeom>
          </p:spPr>
          <p:txBody>
            <a:bodyPr lIns="33867" tIns="33867" rIns="33867" bIns="33867" rtlCol="0" anchor="ctr"/>
            <a:lstStyle/>
            <a:p>
              <a:pPr>
                <a:lnSpc>
                  <a:spcPts val="5960"/>
                </a:lnSpc>
                <a:spcBef>
                  <a:spcPct val="0"/>
                </a:spcBef>
              </a:pPr>
              <a:endParaRPr sz="1200"/>
            </a:p>
          </p:txBody>
        </p:sp>
      </p:grpSp>
      <p:sp>
        <p:nvSpPr>
          <p:cNvPr id="11" name="Freeform 11"/>
          <p:cNvSpPr/>
          <p:nvPr/>
        </p:nvSpPr>
        <p:spPr>
          <a:xfrm>
            <a:off x="-425056" y="5505655"/>
            <a:ext cx="5477247" cy="537766"/>
          </a:xfrm>
          <a:custGeom>
            <a:avLst/>
            <a:gdLst/>
            <a:ahLst/>
            <a:cxnLst/>
            <a:rect l="l" t="t" r="r" b="b"/>
            <a:pathLst>
              <a:path w="8215870" h="806649">
                <a:moveTo>
                  <a:pt x="0" y="0"/>
                </a:moveTo>
                <a:lnTo>
                  <a:pt x="8215870" y="0"/>
                </a:lnTo>
                <a:lnTo>
                  <a:pt x="8215870" y="806649"/>
                </a:lnTo>
                <a:lnTo>
                  <a:pt x="0" y="806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2" name="Freeform 12"/>
          <p:cNvSpPr/>
          <p:nvPr/>
        </p:nvSpPr>
        <p:spPr>
          <a:xfrm>
            <a:off x="7096112" y="243353"/>
            <a:ext cx="6138029" cy="602643"/>
          </a:xfrm>
          <a:custGeom>
            <a:avLst/>
            <a:gdLst/>
            <a:ahLst/>
            <a:cxnLst/>
            <a:rect l="l" t="t" r="r" b="b"/>
            <a:pathLst>
              <a:path w="9207043" h="903964">
                <a:moveTo>
                  <a:pt x="0" y="0"/>
                </a:moveTo>
                <a:lnTo>
                  <a:pt x="9207042" y="0"/>
                </a:lnTo>
                <a:lnTo>
                  <a:pt x="9207042" y="903964"/>
                </a:lnTo>
                <a:lnTo>
                  <a:pt x="0" y="903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Freeform 13"/>
          <p:cNvSpPr/>
          <p:nvPr/>
        </p:nvSpPr>
        <p:spPr>
          <a:xfrm>
            <a:off x="-547421" y="74582"/>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5" name="TextBox 15"/>
          <p:cNvSpPr txBox="1"/>
          <p:nvPr/>
        </p:nvSpPr>
        <p:spPr>
          <a:xfrm>
            <a:off x="749056" y="2598918"/>
            <a:ext cx="6410311" cy="936154"/>
          </a:xfrm>
          <a:prstGeom prst="rect">
            <a:avLst/>
          </a:prstGeom>
        </p:spPr>
        <p:txBody>
          <a:bodyPr lIns="0" tIns="0" rIns="0" bIns="0" rtlCol="0" anchor="t">
            <a:spAutoFit/>
          </a:bodyPr>
          <a:lstStyle/>
          <a:p>
            <a:pPr>
              <a:lnSpc>
                <a:spcPts val="7333"/>
              </a:lnSpc>
            </a:pPr>
            <a:r>
              <a:rPr lang="en-US" sz="7200" dirty="0" err="1">
                <a:solidFill>
                  <a:srgbClr val="4B315A"/>
                </a:solidFill>
                <a:latin typeface="Source Sans Pro" panose="020F0502020204030204" pitchFamily="34" charset="0"/>
                <a:ea typeface="Source Sans Pro" panose="020F0502020204030204" pitchFamily="34" charset="0"/>
                <a:cs typeface="Futura Medium" panose="020B0602020204020303" pitchFamily="34" charset="-79"/>
                <a:sym typeface="Roboto Condensed Bold"/>
              </a:rPr>
              <a:t>RetINaBox</a:t>
            </a:r>
            <a:endParaRPr lang="en-US" sz="7200" dirty="0">
              <a:solidFill>
                <a:srgbClr val="4B315A"/>
              </a:solidFill>
              <a:latin typeface="Source Sans Pro" panose="020F0502020204030204" pitchFamily="34" charset="0"/>
              <a:ea typeface="Source Sans Pro" panose="020F0502020204030204" pitchFamily="34" charset="0"/>
              <a:cs typeface="Futura Medium" panose="020B0602020204020303" pitchFamily="34" charset="-79"/>
              <a:sym typeface="Roboto Condensed Bold"/>
            </a:endParaRPr>
          </a:p>
        </p:txBody>
      </p:sp>
      <p:sp>
        <p:nvSpPr>
          <p:cNvPr id="16" name="TextBox 16"/>
          <p:cNvSpPr txBox="1"/>
          <p:nvPr/>
        </p:nvSpPr>
        <p:spPr>
          <a:xfrm>
            <a:off x="1079634" y="4025050"/>
            <a:ext cx="2928624" cy="383759"/>
          </a:xfrm>
          <a:prstGeom prst="rect">
            <a:avLst/>
          </a:prstGeom>
        </p:spPr>
        <p:txBody>
          <a:bodyPr wrap="square" lIns="0" tIns="0" rIns="0" bIns="0" rtlCol="0" anchor="t">
            <a:spAutoFit/>
          </a:bodyPr>
          <a:lstStyle/>
          <a:p>
            <a:pPr>
              <a:lnSpc>
                <a:spcPts val="2581"/>
              </a:lnSpc>
              <a:spcBef>
                <a:spcPct val="0"/>
              </a:spcBef>
            </a:pPr>
            <a:r>
              <a:rPr lang="en-US" sz="4000" dirty="0">
                <a:solidFill>
                  <a:srgbClr val="FFFFFF"/>
                </a:solidFill>
                <a:latin typeface="Source Sans Pro" panose="020B0503030403020204" pitchFamily="34" charset="0"/>
                <a:ea typeface="Source Sans Pro" panose="020B0503030403020204" pitchFamily="34" charset="0"/>
                <a:cs typeface="Roboto Condensed"/>
                <a:sym typeface="Roboto Condensed"/>
              </a:rPr>
              <a:t>Lesson Plans</a:t>
            </a:r>
          </a:p>
        </p:txBody>
      </p:sp>
      <p:sp>
        <p:nvSpPr>
          <p:cNvPr id="17" name="Freeform 17"/>
          <p:cNvSpPr/>
          <p:nvPr/>
        </p:nvSpPr>
        <p:spPr>
          <a:xfrm>
            <a:off x="6187480" y="-6949898"/>
            <a:ext cx="5736916" cy="5603055"/>
          </a:xfrm>
          <a:custGeom>
            <a:avLst/>
            <a:gdLst/>
            <a:ahLst/>
            <a:cxnLst/>
            <a:rect l="l" t="t" r="r" b="b"/>
            <a:pathLst>
              <a:path w="8605374" h="8404582">
                <a:moveTo>
                  <a:pt x="0" y="0"/>
                </a:moveTo>
                <a:lnTo>
                  <a:pt x="8605374" y="0"/>
                </a:lnTo>
                <a:lnTo>
                  <a:pt x="8605374" y="8404582"/>
                </a:lnTo>
                <a:lnTo>
                  <a:pt x="0" y="8404582"/>
                </a:lnTo>
                <a:lnTo>
                  <a:pt x="0" y="0"/>
                </a:lnTo>
                <a:close/>
              </a:path>
            </a:pathLst>
          </a:custGeom>
          <a:blipFill>
            <a:blip r:embed="rId6"/>
            <a:stretch>
              <a:fillRect/>
            </a:stretch>
          </a:blipFill>
        </p:spPr>
        <p:txBody>
          <a:bodyPr/>
          <a:lstStyle/>
          <a:p>
            <a:endParaRPr lang="en-US" sz="1200"/>
          </a:p>
        </p:txBody>
      </p:sp>
      <p:sp>
        <p:nvSpPr>
          <p:cNvPr id="18" name="Freeform 18"/>
          <p:cNvSpPr/>
          <p:nvPr/>
        </p:nvSpPr>
        <p:spPr>
          <a:xfrm>
            <a:off x="4016904" y="-3569047"/>
            <a:ext cx="3079208" cy="3007360"/>
          </a:xfrm>
          <a:custGeom>
            <a:avLst/>
            <a:gdLst/>
            <a:ahLst/>
            <a:cxnLst/>
            <a:rect l="l" t="t" r="r" b="b"/>
            <a:pathLst>
              <a:path w="4618812" h="4511040">
                <a:moveTo>
                  <a:pt x="0" y="0"/>
                </a:moveTo>
                <a:lnTo>
                  <a:pt x="4618812" y="0"/>
                </a:lnTo>
                <a:lnTo>
                  <a:pt x="4618812" y="4511040"/>
                </a:lnTo>
                <a:lnTo>
                  <a:pt x="0" y="4511040"/>
                </a:lnTo>
                <a:lnTo>
                  <a:pt x="0" y="0"/>
                </a:lnTo>
                <a:close/>
              </a:path>
            </a:pathLst>
          </a:custGeom>
          <a:blipFill>
            <a:blip r:embed="rId6"/>
            <a:stretch>
              <a:fillRect/>
            </a:stretch>
          </a:blipFill>
        </p:spPr>
        <p:txBody>
          <a:bodyPr/>
          <a:lstStyle/>
          <a:p>
            <a:endParaRPr lang="en-US" sz="1200"/>
          </a:p>
        </p:txBody>
      </p:sp>
      <p:pic>
        <p:nvPicPr>
          <p:cNvPr id="23" name="Picture 22" descr="A black eyeball in a white square&#10;&#10;AI-generated content may be incorrect.">
            <a:extLst>
              <a:ext uri="{FF2B5EF4-FFF2-40B4-BE49-F238E27FC236}">
                <a16:creationId xmlns:a16="http://schemas.microsoft.com/office/drawing/2014/main" id="{362F6F04-E6B8-BB1A-6C75-CD6DB1AC34C8}"/>
              </a:ext>
            </a:extLst>
          </p:cNvPr>
          <p:cNvPicPr>
            <a:picLocks noChangeAspect="1"/>
          </p:cNvPicPr>
          <p:nvPr/>
        </p:nvPicPr>
        <p:blipFill>
          <a:blip r:embed="rId7"/>
          <a:srcRect l="1169" t="1032" r="1690" b="14863"/>
          <a:stretch>
            <a:fillRect/>
          </a:stretch>
        </p:blipFill>
        <p:spPr>
          <a:xfrm>
            <a:off x="7042555" y="1299103"/>
            <a:ext cx="4036129" cy="40685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B5440-2837-BD0D-2111-8BC4E6715C0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3117363-D427-DD11-6E45-0D5EF4AEDCFE}"/>
              </a:ext>
            </a:extLst>
          </p:cNvPr>
          <p:cNvSpPr/>
          <p:nvPr/>
        </p:nvSpPr>
        <p:spPr>
          <a:xfrm rot="10800000">
            <a:off x="344750" y="326905"/>
            <a:ext cx="11579645" cy="6348775"/>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chemeClr val="bg1"/>
          </a:solidFill>
        </p:spPr>
        <p:txBody>
          <a:bodyPr/>
          <a:lstStyle/>
          <a:p>
            <a:endParaRPr lang="en-US" sz="1200"/>
          </a:p>
        </p:txBody>
      </p:sp>
      <p:sp>
        <p:nvSpPr>
          <p:cNvPr id="10" name="TextBox 10">
            <a:extLst>
              <a:ext uri="{FF2B5EF4-FFF2-40B4-BE49-F238E27FC236}">
                <a16:creationId xmlns:a16="http://schemas.microsoft.com/office/drawing/2014/main" id="{50FAD6AD-F3EF-5F61-3FAE-E34DFA67937D}"/>
              </a:ext>
            </a:extLst>
          </p:cNvPr>
          <p:cNvSpPr txBox="1"/>
          <p:nvPr/>
        </p:nvSpPr>
        <p:spPr>
          <a:xfrm>
            <a:off x="449779" y="2690336"/>
            <a:ext cx="3291136" cy="1477328"/>
          </a:xfrm>
          <a:prstGeom prst="rect">
            <a:avLst/>
          </a:prstGeom>
        </p:spPr>
        <p:txBody>
          <a:bodyPr wrap="square" lIns="0" tIns="0" rIns="0" bIns="0" rtlCol="0" anchor="t">
            <a:spAutoFit/>
          </a:bodyPr>
          <a:lstStyle/>
          <a:p>
            <a:pPr algn="r">
              <a:spcBef>
                <a:spcPct val="0"/>
              </a:spcBef>
            </a:pPr>
            <a:r>
              <a:rPr lang="en-US" sz="4800" dirty="0">
                <a:latin typeface="Source Sans Pro" panose="020B0503030403020204" pitchFamily="34" charset="0"/>
                <a:ea typeface="Source Sans Pro" panose="020B0503030403020204" pitchFamily="34" charset="0"/>
                <a:cs typeface="Roboto Condensed Bold"/>
                <a:sym typeface="Roboto Condensed Bold"/>
              </a:rPr>
              <a:t>Connectivity Manager</a:t>
            </a:r>
          </a:p>
        </p:txBody>
      </p:sp>
      <p:sp>
        <p:nvSpPr>
          <p:cNvPr id="12" name="Freeform 13">
            <a:extLst>
              <a:ext uri="{FF2B5EF4-FFF2-40B4-BE49-F238E27FC236}">
                <a16:creationId xmlns:a16="http://schemas.microsoft.com/office/drawing/2014/main" id="{1F38B9C0-0E80-32D2-07F2-FD08F59181E7}"/>
              </a:ext>
            </a:extLst>
          </p:cNvPr>
          <p:cNvSpPr/>
          <p:nvPr/>
        </p:nvSpPr>
        <p:spPr>
          <a:xfrm>
            <a:off x="-1332136" y="-1159817"/>
            <a:ext cx="929969" cy="929969"/>
          </a:xfrm>
          <a:custGeom>
            <a:avLst/>
            <a:gdLst/>
            <a:ahLst/>
            <a:cxnLst/>
            <a:rect l="l" t="t" r="r" b="b"/>
            <a:pathLst>
              <a:path w="1394953" h="1394953">
                <a:moveTo>
                  <a:pt x="0" y="0"/>
                </a:moveTo>
                <a:lnTo>
                  <a:pt x="1394953" y="0"/>
                </a:lnTo>
                <a:lnTo>
                  <a:pt x="1394953" y="1394953"/>
                </a:lnTo>
                <a:lnTo>
                  <a:pt x="0" y="13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2" name="Picture 1" descr="A screenshot of a computer&#10;&#10;AI-generated content may be incorrect.">
            <a:extLst>
              <a:ext uri="{FF2B5EF4-FFF2-40B4-BE49-F238E27FC236}">
                <a16:creationId xmlns:a16="http://schemas.microsoft.com/office/drawing/2014/main" id="{2BDAAC28-987C-096A-1EC1-2401D6AD5DED}"/>
              </a:ext>
            </a:extLst>
          </p:cNvPr>
          <p:cNvPicPr>
            <a:picLocks noChangeAspect="1"/>
          </p:cNvPicPr>
          <p:nvPr/>
        </p:nvPicPr>
        <p:blipFill>
          <a:blip r:embed="rId5" cstate="print">
            <a:extLst>
              <a:ext uri="{28A0092B-C50C-407E-A947-70E740481C1C}">
                <a14:useLocalDpi xmlns:a14="http://schemas.microsoft.com/office/drawing/2010/main" val="0"/>
              </a:ext>
            </a:extLst>
          </a:blip>
          <a:srcRect l="26185" t="11782" r="46379" b="41038"/>
          <a:stretch>
            <a:fillRect/>
          </a:stretch>
        </p:blipFill>
        <p:spPr>
          <a:xfrm>
            <a:off x="4210050" y="1344064"/>
            <a:ext cx="3120605" cy="4156472"/>
          </a:xfrm>
          <a:prstGeom prst="rect">
            <a:avLst/>
          </a:prstGeom>
        </p:spPr>
      </p:pic>
      <p:sp>
        <p:nvSpPr>
          <p:cNvPr id="9" name="Freeform 5">
            <a:extLst>
              <a:ext uri="{FF2B5EF4-FFF2-40B4-BE49-F238E27FC236}">
                <a16:creationId xmlns:a16="http://schemas.microsoft.com/office/drawing/2014/main" id="{150907AF-2881-6F47-EF7B-3F9A627B7A17}"/>
              </a:ext>
            </a:extLst>
          </p:cNvPr>
          <p:cNvSpPr/>
          <p:nvPr/>
        </p:nvSpPr>
        <p:spPr>
          <a:xfrm>
            <a:off x="6134573" y="1579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
        <p:nvSpPr>
          <p:cNvPr id="11" name="Freeform 8">
            <a:extLst>
              <a:ext uri="{FF2B5EF4-FFF2-40B4-BE49-F238E27FC236}">
                <a16:creationId xmlns:a16="http://schemas.microsoft.com/office/drawing/2014/main" id="{E5F2B530-35A4-36A8-A4BD-BFF1FB70B291}"/>
              </a:ext>
            </a:extLst>
          </p:cNvPr>
          <p:cNvSpPr/>
          <p:nvPr/>
        </p:nvSpPr>
        <p:spPr>
          <a:xfrm>
            <a:off x="-560592" y="600075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pic>
        <p:nvPicPr>
          <p:cNvPr id="18" name="Picture 17" descr="A screenshot of a computer screen&#10;&#10;AI-generated content may be incorrect.">
            <a:extLst>
              <a:ext uri="{FF2B5EF4-FFF2-40B4-BE49-F238E27FC236}">
                <a16:creationId xmlns:a16="http://schemas.microsoft.com/office/drawing/2014/main" id="{5175AD5B-47E6-DDBE-D142-79E23EE3DE0D}"/>
              </a:ext>
            </a:extLst>
          </p:cNvPr>
          <p:cNvPicPr>
            <a:picLocks noChangeAspect="1"/>
          </p:cNvPicPr>
          <p:nvPr/>
        </p:nvPicPr>
        <p:blipFill>
          <a:blip r:embed="rId8"/>
          <a:srcRect l="82627" t="82093"/>
          <a:stretch>
            <a:fillRect/>
          </a:stretch>
        </p:blipFill>
        <p:spPr>
          <a:xfrm>
            <a:off x="7514048" y="1344064"/>
            <a:ext cx="4228173" cy="4223760"/>
          </a:xfrm>
          <a:prstGeom prst="rect">
            <a:avLst/>
          </a:prstGeom>
        </p:spPr>
      </p:pic>
    </p:spTree>
    <p:extLst>
      <p:ext uri="{BB962C8B-B14F-4D97-AF65-F5344CB8AC3E}">
        <p14:creationId xmlns:p14="http://schemas.microsoft.com/office/powerpoint/2010/main" val="218293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BD3D5-ED55-03E7-7206-5B411B08D93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863EFD8-6EB3-F64D-878C-1F2B03DB9465}"/>
              </a:ext>
            </a:extLst>
          </p:cNvPr>
          <p:cNvSpPr/>
          <p:nvPr/>
        </p:nvSpPr>
        <p:spPr>
          <a:xfrm rot="10800000">
            <a:off x="344750" y="326905"/>
            <a:ext cx="11579645" cy="6348775"/>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F2F2F2"/>
          </a:solidFill>
        </p:spPr>
        <p:txBody>
          <a:bodyPr/>
          <a:lstStyle/>
          <a:p>
            <a:endParaRPr lang="en-US" sz="1200"/>
          </a:p>
        </p:txBody>
      </p:sp>
      <p:sp>
        <p:nvSpPr>
          <p:cNvPr id="10" name="TextBox 10">
            <a:extLst>
              <a:ext uri="{FF2B5EF4-FFF2-40B4-BE49-F238E27FC236}">
                <a16:creationId xmlns:a16="http://schemas.microsoft.com/office/drawing/2014/main" id="{1D2D2D25-7914-A7FF-12FA-5AD124B5A832}"/>
              </a:ext>
            </a:extLst>
          </p:cNvPr>
          <p:cNvSpPr txBox="1"/>
          <p:nvPr/>
        </p:nvSpPr>
        <p:spPr>
          <a:xfrm>
            <a:off x="640279" y="2690336"/>
            <a:ext cx="3291136" cy="1477328"/>
          </a:xfrm>
          <a:prstGeom prst="rect">
            <a:avLst/>
          </a:prstGeom>
        </p:spPr>
        <p:txBody>
          <a:bodyPr wrap="square" lIns="0" tIns="0" rIns="0" bIns="0" rtlCol="0" anchor="t">
            <a:spAutoFit/>
          </a:bodyPr>
          <a:lstStyle/>
          <a:p>
            <a:pPr algn="r">
              <a:spcBef>
                <a:spcPct val="0"/>
              </a:spcBef>
            </a:pPr>
            <a:r>
              <a:rPr lang="en-US" sz="4800" dirty="0">
                <a:latin typeface="Source Sans Pro" panose="020B0503030403020204" pitchFamily="34" charset="0"/>
                <a:ea typeface="Source Sans Pro" panose="020B0503030403020204" pitchFamily="34" charset="0"/>
                <a:cs typeface="Roboto Condensed Bold"/>
                <a:sym typeface="Roboto Condensed Bold"/>
              </a:rPr>
              <a:t>Signal Monitor</a:t>
            </a:r>
          </a:p>
        </p:txBody>
      </p:sp>
      <p:sp>
        <p:nvSpPr>
          <p:cNvPr id="12" name="Freeform 13">
            <a:extLst>
              <a:ext uri="{FF2B5EF4-FFF2-40B4-BE49-F238E27FC236}">
                <a16:creationId xmlns:a16="http://schemas.microsoft.com/office/drawing/2014/main" id="{5266F9AB-1BAF-9A61-C31B-5207D9C3D23D}"/>
              </a:ext>
            </a:extLst>
          </p:cNvPr>
          <p:cNvSpPr/>
          <p:nvPr/>
        </p:nvSpPr>
        <p:spPr>
          <a:xfrm>
            <a:off x="-1332136" y="-1159817"/>
            <a:ext cx="929969" cy="929969"/>
          </a:xfrm>
          <a:custGeom>
            <a:avLst/>
            <a:gdLst/>
            <a:ahLst/>
            <a:cxnLst/>
            <a:rect l="l" t="t" r="r" b="b"/>
            <a:pathLst>
              <a:path w="1394953" h="1394953">
                <a:moveTo>
                  <a:pt x="0" y="0"/>
                </a:moveTo>
                <a:lnTo>
                  <a:pt x="1394953" y="0"/>
                </a:lnTo>
                <a:lnTo>
                  <a:pt x="1394953" y="1394953"/>
                </a:lnTo>
                <a:lnTo>
                  <a:pt x="0" y="13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4" name="Picture 3" descr="A screenshot of a computer&#10;&#10;AI-generated content may be incorrect.">
            <a:extLst>
              <a:ext uri="{FF2B5EF4-FFF2-40B4-BE49-F238E27FC236}">
                <a16:creationId xmlns:a16="http://schemas.microsoft.com/office/drawing/2014/main" id="{7F4DC07B-CCDC-18C9-ABA9-21BFF537AB22}"/>
              </a:ext>
            </a:extLst>
          </p:cNvPr>
          <p:cNvPicPr>
            <a:picLocks noChangeAspect="1"/>
          </p:cNvPicPr>
          <p:nvPr/>
        </p:nvPicPr>
        <p:blipFill>
          <a:blip r:embed="rId5" cstate="print">
            <a:extLst>
              <a:ext uri="{28A0092B-C50C-407E-A947-70E740481C1C}">
                <a14:useLocalDpi xmlns:a14="http://schemas.microsoft.com/office/drawing/2010/main" val="0"/>
              </a:ext>
            </a:extLst>
          </a:blip>
          <a:srcRect l="52974" t="12022" r="945" b="38972"/>
          <a:stretch>
            <a:fillRect/>
          </a:stretch>
        </p:blipFill>
        <p:spPr>
          <a:xfrm>
            <a:off x="4761829" y="737742"/>
            <a:ext cx="6534709" cy="5382515"/>
          </a:xfrm>
          <a:prstGeom prst="rect">
            <a:avLst/>
          </a:prstGeom>
        </p:spPr>
      </p:pic>
      <p:sp>
        <p:nvSpPr>
          <p:cNvPr id="7" name="Freeform 5">
            <a:extLst>
              <a:ext uri="{FF2B5EF4-FFF2-40B4-BE49-F238E27FC236}">
                <a16:creationId xmlns:a16="http://schemas.microsoft.com/office/drawing/2014/main" id="{05E9BA40-E225-2AD0-B316-055696617D9F}"/>
              </a:ext>
            </a:extLst>
          </p:cNvPr>
          <p:cNvSpPr/>
          <p:nvPr/>
        </p:nvSpPr>
        <p:spPr>
          <a:xfrm flipH="1">
            <a:off x="-2628427" y="338934"/>
            <a:ext cx="7105177" cy="697599"/>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
        <p:nvSpPr>
          <p:cNvPr id="8" name="Freeform 8">
            <a:extLst>
              <a:ext uri="{FF2B5EF4-FFF2-40B4-BE49-F238E27FC236}">
                <a16:creationId xmlns:a16="http://schemas.microsoft.com/office/drawing/2014/main" id="{ABFF4AE6-6ABD-C7BA-CD4F-F3C0658EC7DB}"/>
              </a:ext>
            </a:extLst>
          </p:cNvPr>
          <p:cNvSpPr/>
          <p:nvPr/>
        </p:nvSpPr>
        <p:spPr>
          <a:xfrm flipH="1" flipV="1">
            <a:off x="8202406" y="5891179"/>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Tree>
    <p:extLst>
      <p:ext uri="{BB962C8B-B14F-4D97-AF65-F5344CB8AC3E}">
        <p14:creationId xmlns:p14="http://schemas.microsoft.com/office/powerpoint/2010/main" val="1994031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C04ED-1A12-5DA5-103F-DD612F9A8B0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CA5B000-CB66-0DB7-EEC3-B356616505A1}"/>
              </a:ext>
            </a:extLst>
          </p:cNvPr>
          <p:cNvGrpSpPr/>
          <p:nvPr/>
        </p:nvGrpSpPr>
        <p:grpSpPr>
          <a:xfrm rot="-10800000">
            <a:off x="306177" y="-2732774"/>
            <a:ext cx="11579645" cy="9322391"/>
            <a:chOff x="0" y="-1174762"/>
            <a:chExt cx="4574675" cy="3682920"/>
          </a:xfrm>
        </p:grpSpPr>
        <p:sp>
          <p:nvSpPr>
            <p:cNvPr id="3" name="Freeform 3">
              <a:extLst>
                <a:ext uri="{FF2B5EF4-FFF2-40B4-BE49-F238E27FC236}">
                  <a16:creationId xmlns:a16="http://schemas.microsoft.com/office/drawing/2014/main" id="{48912F75-108C-20F6-58DB-C239DF468A24}"/>
                </a:ext>
              </a:extLst>
            </p:cNvPr>
            <p:cNvSpPr/>
            <p:nvPr/>
          </p:nvSpPr>
          <p:spPr>
            <a:xfrm>
              <a:off x="0" y="-1174762"/>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dirty="0"/>
            </a:p>
          </p:txBody>
        </p:sp>
        <p:sp>
          <p:nvSpPr>
            <p:cNvPr id="4" name="TextBox 4">
              <a:extLst>
                <a:ext uri="{FF2B5EF4-FFF2-40B4-BE49-F238E27FC236}">
                  <a16:creationId xmlns:a16="http://schemas.microsoft.com/office/drawing/2014/main" id="{E05EC54A-E75C-730F-08D9-15BC7F768603}"/>
                </a:ext>
              </a:extLst>
            </p:cNvPr>
            <p:cNvSpPr txBox="1"/>
            <p:nvPr/>
          </p:nvSpPr>
          <p:spPr>
            <a:xfrm>
              <a:off x="0" y="19050"/>
              <a:ext cx="4574675" cy="2489108"/>
            </a:xfrm>
            <a:prstGeom prst="rect">
              <a:avLst/>
            </a:prstGeom>
          </p:spPr>
          <p:txBody>
            <a:bodyPr lIns="33867" tIns="33867" rIns="33867" bIns="33867" rtlCol="0" anchor="ctr"/>
            <a:lstStyle/>
            <a:p>
              <a:pPr>
                <a:lnSpc>
                  <a:spcPts val="2567"/>
                </a:lnSpc>
                <a:spcBef>
                  <a:spcPct val="0"/>
                </a:spcBef>
              </a:pPr>
              <a:endParaRPr sz="1200"/>
            </a:p>
          </p:txBody>
        </p:sp>
      </p:grpSp>
      <p:sp>
        <p:nvSpPr>
          <p:cNvPr id="5" name="TextBox 5">
            <a:extLst>
              <a:ext uri="{FF2B5EF4-FFF2-40B4-BE49-F238E27FC236}">
                <a16:creationId xmlns:a16="http://schemas.microsoft.com/office/drawing/2014/main" id="{5D593DA0-399F-EF06-EE5C-D652FEF7EE74}"/>
              </a:ext>
            </a:extLst>
          </p:cNvPr>
          <p:cNvSpPr txBox="1"/>
          <p:nvPr/>
        </p:nvSpPr>
        <p:spPr>
          <a:xfrm>
            <a:off x="1151771" y="1157177"/>
            <a:ext cx="5410200"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Objectives</a:t>
            </a:r>
          </a:p>
        </p:txBody>
      </p:sp>
      <p:sp>
        <p:nvSpPr>
          <p:cNvPr id="15" name="Freeform 15">
            <a:extLst>
              <a:ext uri="{FF2B5EF4-FFF2-40B4-BE49-F238E27FC236}">
                <a16:creationId xmlns:a16="http://schemas.microsoft.com/office/drawing/2014/main" id="{441245E2-4F4C-CF5E-6C2A-879185FD0394}"/>
              </a:ext>
            </a:extLst>
          </p:cNvPr>
          <p:cNvSpPr/>
          <p:nvPr/>
        </p:nvSpPr>
        <p:spPr>
          <a:xfrm>
            <a:off x="7769792" y="455383"/>
            <a:ext cx="6695166" cy="657343"/>
          </a:xfrm>
          <a:custGeom>
            <a:avLst/>
            <a:gdLst/>
            <a:ahLst/>
            <a:cxnLst/>
            <a:rect l="l" t="t" r="r" b="b"/>
            <a:pathLst>
              <a:path w="10042749" h="986015">
                <a:moveTo>
                  <a:pt x="0" y="0"/>
                </a:moveTo>
                <a:lnTo>
                  <a:pt x="10042749" y="0"/>
                </a:lnTo>
                <a:lnTo>
                  <a:pt x="10042749" y="986016"/>
                </a:lnTo>
                <a:lnTo>
                  <a:pt x="0" y="9860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F5AD50B6-BB61-1BBE-AE9E-FC20618F85E7}"/>
              </a:ext>
            </a:extLst>
          </p:cNvPr>
          <p:cNvSpPr/>
          <p:nvPr/>
        </p:nvSpPr>
        <p:spPr>
          <a:xfrm rot="5400000">
            <a:off x="-3630201" y="-3647422"/>
            <a:ext cx="9289650" cy="3023360"/>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1653CE0F-F572-D32E-25CC-E37AFD243B1B}"/>
              </a:ext>
            </a:extLst>
          </p:cNvPr>
          <p:cNvSpPr/>
          <p:nvPr/>
        </p:nvSpPr>
        <p:spPr>
          <a:xfrm>
            <a:off x="-425056" y="5718468"/>
            <a:ext cx="5477247" cy="537766"/>
          </a:xfrm>
          <a:custGeom>
            <a:avLst/>
            <a:gdLst/>
            <a:ahLst/>
            <a:cxnLst/>
            <a:rect l="l" t="t" r="r" b="b"/>
            <a:pathLst>
              <a:path w="8215870" h="806649">
                <a:moveTo>
                  <a:pt x="0" y="0"/>
                </a:moveTo>
                <a:lnTo>
                  <a:pt x="8215870" y="0"/>
                </a:lnTo>
                <a:lnTo>
                  <a:pt x="8215870" y="806649"/>
                </a:lnTo>
                <a:lnTo>
                  <a:pt x="0" y="806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22" name="TextBox 22">
            <a:extLst>
              <a:ext uri="{FF2B5EF4-FFF2-40B4-BE49-F238E27FC236}">
                <a16:creationId xmlns:a16="http://schemas.microsoft.com/office/drawing/2014/main" id="{7BE3CF34-8270-8AAD-B5FD-EAC837912ABF}"/>
              </a:ext>
            </a:extLst>
          </p:cNvPr>
          <p:cNvSpPr txBox="1"/>
          <p:nvPr/>
        </p:nvSpPr>
        <p:spPr>
          <a:xfrm>
            <a:off x="1151772" y="3110769"/>
            <a:ext cx="2580501" cy="343684"/>
          </a:xfrm>
          <a:prstGeom prst="rect">
            <a:avLst/>
          </a:prstGeom>
        </p:spPr>
        <p:txBody>
          <a:bodyPr lIns="0" tIns="0" rIns="0" bIns="0" rtlCol="0" anchor="t">
            <a:spAutoFit/>
          </a:bodyPr>
          <a:lstStyle/>
          <a:p>
            <a:pPr>
              <a:lnSpc>
                <a:spcPts val="2567"/>
              </a:lnSpc>
              <a:spcBef>
                <a:spcPct val="0"/>
              </a:spcBef>
            </a:pPr>
            <a:r>
              <a:rPr lang="en-US" sz="28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Build</a:t>
            </a:r>
          </a:p>
        </p:txBody>
      </p:sp>
      <p:sp>
        <p:nvSpPr>
          <p:cNvPr id="23" name="TextBox 23">
            <a:extLst>
              <a:ext uri="{FF2B5EF4-FFF2-40B4-BE49-F238E27FC236}">
                <a16:creationId xmlns:a16="http://schemas.microsoft.com/office/drawing/2014/main" id="{30AAB7E9-1325-F47F-0253-67CE699FB8D5}"/>
              </a:ext>
            </a:extLst>
          </p:cNvPr>
          <p:cNvSpPr txBox="1"/>
          <p:nvPr/>
        </p:nvSpPr>
        <p:spPr>
          <a:xfrm>
            <a:off x="1151772" y="3565376"/>
            <a:ext cx="2580501" cy="1410643"/>
          </a:xfrm>
          <a:prstGeom prst="rect">
            <a:avLst/>
          </a:prstGeom>
        </p:spPr>
        <p:txBody>
          <a:bodyPr lIns="0" tIns="0" rIns="0" bIns="0" rtlCol="0" anchor="t">
            <a:spAutoFit/>
          </a:bodyPr>
          <a:lstStyle/>
          <a:p>
            <a:pPr>
              <a:lnSpc>
                <a:spcPts val="2239"/>
              </a:lnSpc>
              <a:spcBef>
                <a:spcPct val="0"/>
              </a:spcBef>
            </a:pPr>
            <a:r>
              <a:rPr lang="en-CA" sz="2000" dirty="0">
                <a:latin typeface="Source Sans Pro" panose="020B0503030403020204" pitchFamily="34" charset="0"/>
                <a:ea typeface="Source Sans Pro" panose="020B0503030403020204" pitchFamily="34" charset="0"/>
              </a:rPr>
              <a:t>Build simple circuits that mimic retinal ganglion cell with different visual preferences</a:t>
            </a:r>
            <a:endParaRPr lang="en-US" sz="1600" dirty="0">
              <a:solidFill>
                <a:srgbClr val="000000"/>
              </a:solidFill>
              <a:latin typeface="Source Sans Pro" panose="020B0503030403020204" pitchFamily="34" charset="0"/>
              <a:ea typeface="Source Sans Pro" panose="020B0503030403020204" pitchFamily="34" charset="0"/>
              <a:cs typeface="Roboto"/>
              <a:sym typeface="Roboto"/>
            </a:endParaRPr>
          </a:p>
        </p:txBody>
      </p:sp>
      <p:sp>
        <p:nvSpPr>
          <p:cNvPr id="25" name="TextBox 25">
            <a:extLst>
              <a:ext uri="{FF2B5EF4-FFF2-40B4-BE49-F238E27FC236}">
                <a16:creationId xmlns:a16="http://schemas.microsoft.com/office/drawing/2014/main" id="{7038FF9B-309E-3E1E-492E-6C287E0AB35B}"/>
              </a:ext>
            </a:extLst>
          </p:cNvPr>
          <p:cNvSpPr txBox="1"/>
          <p:nvPr/>
        </p:nvSpPr>
        <p:spPr>
          <a:xfrm>
            <a:off x="4753112" y="3110769"/>
            <a:ext cx="2688502" cy="343684"/>
          </a:xfrm>
          <a:prstGeom prst="rect">
            <a:avLst/>
          </a:prstGeom>
        </p:spPr>
        <p:txBody>
          <a:bodyPr lIns="0" tIns="0" rIns="0" bIns="0" rtlCol="0" anchor="t">
            <a:spAutoFit/>
          </a:bodyPr>
          <a:lstStyle/>
          <a:p>
            <a:pPr>
              <a:lnSpc>
                <a:spcPts val="2567"/>
              </a:lnSpc>
              <a:spcBef>
                <a:spcPct val="0"/>
              </a:spcBef>
            </a:pPr>
            <a:r>
              <a:rPr lang="en-US" sz="28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Test</a:t>
            </a:r>
          </a:p>
        </p:txBody>
      </p:sp>
      <p:sp>
        <p:nvSpPr>
          <p:cNvPr id="26" name="TextBox 26">
            <a:extLst>
              <a:ext uri="{FF2B5EF4-FFF2-40B4-BE49-F238E27FC236}">
                <a16:creationId xmlns:a16="http://schemas.microsoft.com/office/drawing/2014/main" id="{7C0EDBB8-8C7C-B288-D618-8CE12A7AF056}"/>
              </a:ext>
            </a:extLst>
          </p:cNvPr>
          <p:cNvSpPr txBox="1"/>
          <p:nvPr/>
        </p:nvSpPr>
        <p:spPr>
          <a:xfrm>
            <a:off x="4753112" y="3565376"/>
            <a:ext cx="2580502" cy="1410643"/>
          </a:xfrm>
          <a:prstGeom prst="rect">
            <a:avLst/>
          </a:prstGeom>
        </p:spPr>
        <p:txBody>
          <a:bodyPr lIns="0" tIns="0" rIns="0" bIns="0" rtlCol="0" anchor="t">
            <a:spAutoFit/>
          </a:bodyPr>
          <a:lstStyle/>
          <a:p>
            <a:pPr>
              <a:lnSpc>
                <a:spcPts val="2239"/>
              </a:lnSpc>
              <a:spcBef>
                <a:spcPct val="0"/>
              </a:spcBef>
            </a:pPr>
            <a:r>
              <a:rPr lang="en-CA" sz="2000" dirty="0">
                <a:latin typeface="Source Sans Pro" panose="020B0503030403020204" pitchFamily="34" charset="0"/>
                <a:ea typeface="Source Sans Pro" panose="020B0503030403020204" pitchFamily="34" charset="0"/>
              </a:rPr>
              <a:t>Test your circuit by activating different LEDs to check the ganglion cell’s selectivity</a:t>
            </a:r>
            <a:r>
              <a:rPr lang="en-CA" sz="2000" dirty="0">
                <a:effectLst/>
                <a:latin typeface="Source Sans Pro" panose="020B0503030403020204" pitchFamily="34" charset="0"/>
                <a:ea typeface="Source Sans Pro" panose="020B0503030403020204" pitchFamily="34" charset="0"/>
              </a:rPr>
              <a:t> </a:t>
            </a:r>
            <a:endParaRPr lang="en-US" sz="2000" dirty="0">
              <a:solidFill>
                <a:srgbClr val="000000"/>
              </a:solidFill>
              <a:latin typeface="Source Sans Pro" panose="020B0503030403020204" pitchFamily="34" charset="0"/>
              <a:ea typeface="Source Sans Pro" panose="020B0503030403020204" pitchFamily="34" charset="0"/>
              <a:cs typeface="Roboto"/>
              <a:sym typeface="Roboto"/>
            </a:endParaRPr>
          </a:p>
        </p:txBody>
      </p:sp>
      <p:sp>
        <p:nvSpPr>
          <p:cNvPr id="28" name="TextBox 28">
            <a:extLst>
              <a:ext uri="{FF2B5EF4-FFF2-40B4-BE49-F238E27FC236}">
                <a16:creationId xmlns:a16="http://schemas.microsoft.com/office/drawing/2014/main" id="{ED908EBF-5A27-89A3-A426-0A2FECEB67C9}"/>
              </a:ext>
            </a:extLst>
          </p:cNvPr>
          <p:cNvSpPr txBox="1"/>
          <p:nvPr/>
        </p:nvSpPr>
        <p:spPr>
          <a:xfrm>
            <a:off x="8463964" y="2777345"/>
            <a:ext cx="2580501" cy="677108"/>
          </a:xfrm>
          <a:prstGeom prst="rect">
            <a:avLst/>
          </a:prstGeom>
        </p:spPr>
        <p:txBody>
          <a:bodyPr lIns="0" tIns="0" rIns="0" bIns="0" rtlCol="0" anchor="t">
            <a:spAutoFit/>
          </a:bodyPr>
          <a:lstStyle/>
          <a:p>
            <a:pPr>
              <a:lnSpc>
                <a:spcPts val="2567"/>
              </a:lnSpc>
              <a:spcBef>
                <a:spcPct val="0"/>
              </a:spcBef>
            </a:pPr>
            <a:r>
              <a:rPr lang="en-US" sz="28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Real-world stimulation</a:t>
            </a:r>
          </a:p>
        </p:txBody>
      </p:sp>
      <p:sp>
        <p:nvSpPr>
          <p:cNvPr id="29" name="TextBox 29">
            <a:extLst>
              <a:ext uri="{FF2B5EF4-FFF2-40B4-BE49-F238E27FC236}">
                <a16:creationId xmlns:a16="http://schemas.microsoft.com/office/drawing/2014/main" id="{92CCEAA5-C9FF-9A20-65A0-40AA975C138F}"/>
              </a:ext>
            </a:extLst>
          </p:cNvPr>
          <p:cNvSpPr txBox="1"/>
          <p:nvPr/>
        </p:nvSpPr>
        <p:spPr>
          <a:xfrm>
            <a:off x="8463964" y="3565376"/>
            <a:ext cx="2653411" cy="846386"/>
          </a:xfrm>
          <a:prstGeom prst="rect">
            <a:avLst/>
          </a:prstGeom>
        </p:spPr>
        <p:txBody>
          <a:bodyPr lIns="0" tIns="0" rIns="0" bIns="0" rtlCol="0" anchor="t">
            <a:spAutoFit/>
          </a:bodyPr>
          <a:lstStyle/>
          <a:p>
            <a:pPr>
              <a:lnSpc>
                <a:spcPts val="2239"/>
              </a:lnSpc>
              <a:spcBef>
                <a:spcPct val="0"/>
              </a:spcBef>
            </a:pPr>
            <a:r>
              <a:rPr lang="en-CA" sz="2000" dirty="0">
                <a:latin typeface="Source Sans Pro" panose="020B0503030403020204" pitchFamily="34" charset="0"/>
                <a:ea typeface="Source Sans Pro" panose="020B0503030403020204" pitchFamily="34" charset="0"/>
              </a:rPr>
              <a:t>Use the Visual Stimulus Tool to see how robust your circuit is</a:t>
            </a:r>
            <a:r>
              <a:rPr lang="en-CA" sz="2000" dirty="0">
                <a:effectLst/>
                <a:latin typeface="Source Sans Pro" panose="020B0503030403020204" pitchFamily="34" charset="0"/>
                <a:ea typeface="Source Sans Pro" panose="020B0503030403020204" pitchFamily="34" charset="0"/>
              </a:rPr>
              <a:t> </a:t>
            </a:r>
            <a:endParaRPr lang="en-US" sz="2000" dirty="0">
              <a:solidFill>
                <a:srgbClr val="000000"/>
              </a:solidFill>
              <a:latin typeface="Source Sans Pro" panose="020B0503030403020204" pitchFamily="34" charset="0"/>
              <a:ea typeface="Source Sans Pro" panose="020B0503030403020204" pitchFamily="34" charset="0"/>
              <a:cs typeface="Roboto"/>
              <a:sym typeface="Roboto"/>
            </a:endParaRPr>
          </a:p>
        </p:txBody>
      </p:sp>
    </p:spTree>
    <p:extLst>
      <p:ext uri="{BB962C8B-B14F-4D97-AF65-F5344CB8AC3E}">
        <p14:creationId xmlns:p14="http://schemas.microsoft.com/office/powerpoint/2010/main" val="798333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2FE"/>
        </a:solidFill>
        <a:effectLst/>
      </p:bgPr>
    </p:bg>
    <p:spTree>
      <p:nvGrpSpPr>
        <p:cNvPr id="1" name="">
          <a:extLst>
            <a:ext uri="{FF2B5EF4-FFF2-40B4-BE49-F238E27FC236}">
              <a16:creationId xmlns:a16="http://schemas.microsoft.com/office/drawing/2014/main" id="{136980A7-FF9E-3FAC-75EA-880844D620A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6C0ABE0-C789-EE42-45E3-50A6F3B6AD00}"/>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C0A239FA-4700-72EE-4CE7-8622D1C3201C}"/>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a:p>
          </p:txBody>
        </p:sp>
        <p:sp>
          <p:nvSpPr>
            <p:cNvPr id="4" name="TextBox 4">
              <a:extLst>
                <a:ext uri="{FF2B5EF4-FFF2-40B4-BE49-F238E27FC236}">
                  <a16:creationId xmlns:a16="http://schemas.microsoft.com/office/drawing/2014/main" id="{630FE971-D0FF-A77D-3B7F-3A8CA5D8AC0D}"/>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DB9DC854-9FDF-F403-6495-C55C96D9AF21}"/>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1B413EFD-7C83-8E72-8C40-A98A2C8F555B}"/>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910423D6-F44B-B855-4A31-F289F89198BB}"/>
              </a:ext>
            </a:extLst>
          </p:cNvPr>
          <p:cNvSpPr txBox="1"/>
          <p:nvPr/>
        </p:nvSpPr>
        <p:spPr>
          <a:xfrm>
            <a:off x="569854" y="638146"/>
            <a:ext cx="9381946" cy="738664"/>
          </a:xfrm>
          <a:prstGeom prst="rect">
            <a:avLst/>
          </a:prstGeom>
        </p:spPr>
        <p:txBody>
          <a:bodyPr wrap="square" lIns="0" tIns="0" rIns="0" bIns="0" rtlCol="0" anchor="t">
            <a:spAutoFit/>
          </a:bodyPr>
          <a:lstStyle/>
          <a:p>
            <a:pPr>
              <a:spcBef>
                <a:spcPct val="0"/>
              </a:spcBef>
            </a:pPr>
            <a:r>
              <a:rPr lang="en-US" sz="48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Testing your circuits</a:t>
            </a:r>
          </a:p>
        </p:txBody>
      </p:sp>
      <p:sp>
        <p:nvSpPr>
          <p:cNvPr id="12" name="Freeform 13">
            <a:extLst>
              <a:ext uri="{FF2B5EF4-FFF2-40B4-BE49-F238E27FC236}">
                <a16:creationId xmlns:a16="http://schemas.microsoft.com/office/drawing/2014/main" id="{C6846C0E-5D57-046E-2FEF-530B60840D07}"/>
              </a:ext>
            </a:extLst>
          </p:cNvPr>
          <p:cNvSpPr/>
          <p:nvPr/>
        </p:nvSpPr>
        <p:spPr>
          <a:xfrm>
            <a:off x="-2010053" y="3333356"/>
            <a:ext cx="929969" cy="929969"/>
          </a:xfrm>
          <a:custGeom>
            <a:avLst/>
            <a:gdLst/>
            <a:ahLst/>
            <a:cxnLst/>
            <a:rect l="l" t="t" r="r" b="b"/>
            <a:pathLst>
              <a:path w="1394953" h="1394953">
                <a:moveTo>
                  <a:pt x="0" y="0"/>
                </a:moveTo>
                <a:lnTo>
                  <a:pt x="1394953" y="0"/>
                </a:lnTo>
                <a:lnTo>
                  <a:pt x="1394953" y="1394953"/>
                </a:lnTo>
                <a:lnTo>
                  <a:pt x="0" y="1394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8" name="TextBox 10">
            <a:extLst>
              <a:ext uri="{FF2B5EF4-FFF2-40B4-BE49-F238E27FC236}">
                <a16:creationId xmlns:a16="http://schemas.microsoft.com/office/drawing/2014/main" id="{0A264B40-A358-B579-F4B8-6499DD331C98}"/>
              </a:ext>
            </a:extLst>
          </p:cNvPr>
          <p:cNvSpPr txBox="1"/>
          <p:nvPr/>
        </p:nvSpPr>
        <p:spPr>
          <a:xfrm>
            <a:off x="1497615" y="2724442"/>
            <a:ext cx="4205696" cy="1923604"/>
          </a:xfrm>
          <a:prstGeom prst="rect">
            <a:avLst/>
          </a:prstGeom>
        </p:spPr>
        <p:txBody>
          <a:bodyPr wrap="square" lIns="0" tIns="0" rIns="0" bIns="0" rtlCol="0" anchor="t">
            <a:spAutoFit/>
          </a:bodyPr>
          <a:lstStyle/>
          <a:p>
            <a:r>
              <a:rPr lang="en-US" sz="2500" b="1" dirty="0">
                <a:solidFill>
                  <a:srgbClr val="F2F2F2"/>
                </a:solidFill>
                <a:latin typeface="Source Sans Pro" panose="020B0503030403020204" pitchFamily="34" charset="0"/>
                <a:ea typeface="Source Sans Pro" panose="020B0503030403020204" pitchFamily="34" charset="0"/>
              </a:rPr>
              <a:t>LED activation</a:t>
            </a:r>
            <a:r>
              <a:rPr lang="en-US" sz="2500" dirty="0">
                <a:solidFill>
                  <a:srgbClr val="F2F2F2"/>
                </a:solidFill>
                <a:latin typeface="Source Sans Pro" panose="020B0503030403020204" pitchFamily="34" charset="0"/>
                <a:ea typeface="Source Sans Pro" panose="020B0503030403020204" pitchFamily="34" charset="0"/>
              </a:rPr>
              <a:t>: manually activate different </a:t>
            </a:r>
            <a:r>
              <a:rPr lang="en-CA" sz="2500" dirty="0">
                <a:solidFill>
                  <a:srgbClr val="F2F2F2"/>
                </a:solidFill>
                <a:latin typeface="Source Sans Pro" panose="020B0503030403020204" pitchFamily="34" charset="0"/>
                <a:ea typeface="Source Sans Pro" panose="020B0503030403020204" pitchFamily="34" charset="0"/>
              </a:rPr>
              <a:t>combinations of LEDs in the Visual Stimulus Controller  to stimulate photoreceptors</a:t>
            </a:r>
            <a:r>
              <a:rPr lang="en-US" sz="2500" dirty="0">
                <a:solidFill>
                  <a:srgbClr val="F2F2F2"/>
                </a:solidFill>
                <a:latin typeface="Source Sans Pro" panose="020B0503030403020204" pitchFamily="34" charset="0"/>
                <a:ea typeface="Source Sans Pro" panose="020B0503030403020204" pitchFamily="34" charset="0"/>
              </a:rPr>
              <a:t> </a:t>
            </a:r>
          </a:p>
        </p:txBody>
      </p:sp>
      <p:pic>
        <p:nvPicPr>
          <p:cNvPr id="6" name="Picture 5" descr="A screenshot of a computer&#10;&#10;AI-generated content may be incorrect.">
            <a:extLst>
              <a:ext uri="{FF2B5EF4-FFF2-40B4-BE49-F238E27FC236}">
                <a16:creationId xmlns:a16="http://schemas.microsoft.com/office/drawing/2014/main" id="{93332D0B-DDC6-3C46-2C5A-ED403E5C622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114" t="21198" r="77045" b="50474"/>
          <a:stretch>
            <a:fillRect/>
          </a:stretch>
        </p:blipFill>
        <p:spPr bwMode="auto">
          <a:xfrm>
            <a:off x="6856175" y="1371236"/>
            <a:ext cx="3838210" cy="42452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5695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2FE"/>
        </a:solidFill>
        <a:effectLst/>
      </p:bgPr>
    </p:bg>
    <p:spTree>
      <p:nvGrpSpPr>
        <p:cNvPr id="1" name="">
          <a:extLst>
            <a:ext uri="{FF2B5EF4-FFF2-40B4-BE49-F238E27FC236}">
              <a16:creationId xmlns:a16="http://schemas.microsoft.com/office/drawing/2014/main" id="{9222B122-796B-4FB3-6036-9F9B6693BF0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0BF416F-6512-27AC-4C9C-B8E37C62D4BF}"/>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DB0032BD-FCBF-B164-7039-BB33E3A86731}"/>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a:p>
          </p:txBody>
        </p:sp>
        <p:sp>
          <p:nvSpPr>
            <p:cNvPr id="4" name="TextBox 4">
              <a:extLst>
                <a:ext uri="{FF2B5EF4-FFF2-40B4-BE49-F238E27FC236}">
                  <a16:creationId xmlns:a16="http://schemas.microsoft.com/office/drawing/2014/main" id="{8B55F7E7-F477-55A3-8367-4318A9F0E73E}"/>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D88AE7BF-0EBD-DC94-A590-61E897827643}"/>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847916A6-17AC-5498-2DC7-77BC34BF5A61}"/>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B150258A-BB9E-1468-2018-368EDE98BB59}"/>
              </a:ext>
            </a:extLst>
          </p:cNvPr>
          <p:cNvSpPr txBox="1"/>
          <p:nvPr/>
        </p:nvSpPr>
        <p:spPr>
          <a:xfrm>
            <a:off x="569854" y="649999"/>
            <a:ext cx="9381946" cy="738664"/>
          </a:xfrm>
          <a:prstGeom prst="rect">
            <a:avLst/>
          </a:prstGeom>
        </p:spPr>
        <p:txBody>
          <a:bodyPr wrap="square" lIns="0" tIns="0" rIns="0" bIns="0" rtlCol="0" anchor="t">
            <a:spAutoFit/>
          </a:bodyPr>
          <a:lstStyle/>
          <a:p>
            <a:pPr>
              <a:spcBef>
                <a:spcPct val="0"/>
              </a:spcBef>
            </a:pPr>
            <a:r>
              <a:rPr lang="en-US" sz="48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Testing your circuits</a:t>
            </a:r>
          </a:p>
        </p:txBody>
      </p:sp>
      <p:sp>
        <p:nvSpPr>
          <p:cNvPr id="18" name="TextBox 10">
            <a:extLst>
              <a:ext uri="{FF2B5EF4-FFF2-40B4-BE49-F238E27FC236}">
                <a16:creationId xmlns:a16="http://schemas.microsoft.com/office/drawing/2014/main" id="{6CC7ECEC-0835-7640-9CFC-D510F380C4A4}"/>
              </a:ext>
            </a:extLst>
          </p:cNvPr>
          <p:cNvSpPr txBox="1"/>
          <p:nvPr/>
        </p:nvSpPr>
        <p:spPr>
          <a:xfrm>
            <a:off x="1100671" y="2533972"/>
            <a:ext cx="4071913" cy="2693045"/>
          </a:xfrm>
          <a:prstGeom prst="rect">
            <a:avLst/>
          </a:prstGeom>
        </p:spPr>
        <p:txBody>
          <a:bodyPr wrap="square" lIns="0" tIns="0" rIns="0" bIns="0" rtlCol="0" anchor="t">
            <a:spAutoFit/>
          </a:bodyPr>
          <a:lstStyle/>
          <a:p>
            <a:r>
              <a:rPr lang="en-CA" sz="2500" dirty="0">
                <a:solidFill>
                  <a:srgbClr val="F2F2F2"/>
                </a:solidFill>
                <a:latin typeface="Source Sans Pro" panose="020B0503030403020204" pitchFamily="34" charset="0"/>
                <a:ea typeface="Source Sans Pro" panose="020B0503030403020204" pitchFamily="34" charset="0"/>
              </a:rPr>
              <a:t>Turn on the entire LED array</a:t>
            </a:r>
          </a:p>
          <a:p>
            <a:endParaRPr lang="en-CA" sz="2500" dirty="0">
              <a:solidFill>
                <a:srgbClr val="F2F2F2"/>
              </a:solidFill>
              <a:latin typeface="Source Sans Pro" panose="020B0503030403020204" pitchFamily="34" charset="0"/>
              <a:ea typeface="Source Sans Pro" panose="020B0503030403020204" pitchFamily="34" charset="0"/>
            </a:endParaRPr>
          </a:p>
          <a:p>
            <a:r>
              <a:rPr lang="en-CA" sz="2500" dirty="0">
                <a:solidFill>
                  <a:srgbClr val="F2F2F2"/>
                </a:solidFill>
                <a:latin typeface="Source Sans Pro" panose="020B0503030403020204" pitchFamily="34" charset="0"/>
                <a:ea typeface="Source Sans Pro" panose="020B0503030403020204" pitchFamily="34" charset="0"/>
              </a:rPr>
              <a:t>Use the </a:t>
            </a:r>
            <a:r>
              <a:rPr lang="en-CA" sz="2500" b="1" dirty="0">
                <a:solidFill>
                  <a:srgbClr val="F2F2F2"/>
                </a:solidFill>
                <a:latin typeface="Source Sans Pro" panose="020B0503030403020204" pitchFamily="34" charset="0"/>
                <a:ea typeface="Source Sans Pro" panose="020B0503030403020204" pitchFamily="34" charset="0"/>
              </a:rPr>
              <a:t>Visual Stimulus Tool </a:t>
            </a:r>
            <a:r>
              <a:rPr lang="en-CA" sz="2500" dirty="0">
                <a:solidFill>
                  <a:srgbClr val="F2F2F2"/>
                </a:solidFill>
                <a:latin typeface="Source Sans Pro" panose="020B0503030403020204" pitchFamily="34" charset="0"/>
                <a:ea typeface="Source Sans Pro" panose="020B0503030403020204" pitchFamily="34" charset="0"/>
              </a:rPr>
              <a:t>(modeling clay on a clear plastic  board) or your hands to deliver patterned visual stimuli</a:t>
            </a:r>
            <a:endParaRPr lang="en-US" sz="2500" dirty="0">
              <a:solidFill>
                <a:srgbClr val="F2F2F2"/>
              </a:solidFill>
              <a:latin typeface="Source Sans Pro" panose="020B0503030403020204" pitchFamily="34" charset="0"/>
              <a:ea typeface="Source Sans Pro" panose="020B0503030403020204" pitchFamily="34" charset="0"/>
            </a:endParaRPr>
          </a:p>
        </p:txBody>
      </p:sp>
      <p:pic>
        <p:nvPicPr>
          <p:cNvPr id="7" name="Picture 6" descr="A hand touching a device&#10;&#10;AI-generated content may be incorrect.">
            <a:extLst>
              <a:ext uri="{FF2B5EF4-FFF2-40B4-BE49-F238E27FC236}">
                <a16:creationId xmlns:a16="http://schemas.microsoft.com/office/drawing/2014/main" id="{A3632C01-2146-6D4D-5765-0BA727E9CA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5002" y="2301350"/>
            <a:ext cx="5574289" cy="3158290"/>
          </a:xfrm>
          <a:prstGeom prst="rect">
            <a:avLst/>
          </a:prstGeom>
        </p:spPr>
      </p:pic>
    </p:spTree>
    <p:extLst>
      <p:ext uri="{BB962C8B-B14F-4D97-AF65-F5344CB8AC3E}">
        <p14:creationId xmlns:p14="http://schemas.microsoft.com/office/powerpoint/2010/main" val="123111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FD862-77BE-BE98-7E6F-287C6F7E71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B4E220D-14B1-CEB7-AE4E-C42C544E9868}"/>
              </a:ext>
            </a:extLst>
          </p:cNvPr>
          <p:cNvGrpSpPr/>
          <p:nvPr/>
        </p:nvGrpSpPr>
        <p:grpSpPr>
          <a:xfrm rot="-10800000">
            <a:off x="344750" y="402103"/>
            <a:ext cx="11579645" cy="6348775"/>
            <a:chOff x="0" y="0"/>
            <a:chExt cx="4574675" cy="2508158"/>
          </a:xfrm>
        </p:grpSpPr>
        <p:sp>
          <p:nvSpPr>
            <p:cNvPr id="3" name="Freeform 3">
              <a:extLst>
                <a:ext uri="{FF2B5EF4-FFF2-40B4-BE49-F238E27FC236}">
                  <a16:creationId xmlns:a16="http://schemas.microsoft.com/office/drawing/2014/main" id="{347958D3-224E-1D8D-C59F-8B6D5476B575}"/>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dirty="0"/>
            </a:p>
          </p:txBody>
        </p:sp>
        <p:sp>
          <p:nvSpPr>
            <p:cNvPr id="4" name="TextBox 4">
              <a:extLst>
                <a:ext uri="{FF2B5EF4-FFF2-40B4-BE49-F238E27FC236}">
                  <a16:creationId xmlns:a16="http://schemas.microsoft.com/office/drawing/2014/main" id="{D8F30636-B119-1CA7-982D-64BBB6069D11}"/>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2489189D-340A-11E4-2B77-7A5C436A35EA}"/>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C0BF64A0-3E38-55D8-8D53-601EAF9B8F8F}"/>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38603945-9555-F6FB-EFB8-E4C159BC08F6}"/>
              </a:ext>
            </a:extLst>
          </p:cNvPr>
          <p:cNvSpPr/>
          <p:nvPr/>
        </p:nvSpPr>
        <p:spPr>
          <a:xfrm>
            <a:off x="-560592" y="5683422"/>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2B90EF6B-5C4D-91DB-2BE9-7AF854B1ABAC}"/>
              </a:ext>
            </a:extLst>
          </p:cNvPr>
          <p:cNvSpPr txBox="1"/>
          <p:nvPr/>
        </p:nvSpPr>
        <p:spPr>
          <a:xfrm>
            <a:off x="1066462" y="1455822"/>
            <a:ext cx="4981894" cy="1614866"/>
          </a:xfrm>
          <a:prstGeom prst="rect">
            <a:avLst/>
          </a:prstGeom>
        </p:spPr>
        <p:txBody>
          <a:bodyPr lIns="0" tIns="0" rIns="0" bIns="0" rtlCol="0" anchor="t">
            <a:spAutoFit/>
          </a:bodyPr>
          <a:lstStyle/>
          <a:p>
            <a:pPr>
              <a:lnSpc>
                <a:spcPts val="6600"/>
              </a:lnSpc>
              <a:spcBef>
                <a:spcPct val="0"/>
              </a:spcBef>
            </a:pPr>
            <a:r>
              <a:rPr lang="en-US" sz="6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Lesson 1</a:t>
            </a:r>
          </a:p>
          <a:p>
            <a:pPr>
              <a:lnSpc>
                <a:spcPts val="6600"/>
              </a:lnSpc>
              <a:spcBef>
                <a:spcPct val="0"/>
              </a:spcBef>
            </a:pPr>
            <a:r>
              <a:rPr lang="en-US" sz="35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Center-Surround</a:t>
            </a:r>
          </a:p>
        </p:txBody>
      </p:sp>
      <p:sp>
        <p:nvSpPr>
          <p:cNvPr id="11" name="TextBox 11">
            <a:extLst>
              <a:ext uri="{FF2B5EF4-FFF2-40B4-BE49-F238E27FC236}">
                <a16:creationId xmlns:a16="http://schemas.microsoft.com/office/drawing/2014/main" id="{66A1D0E2-0BF9-B6CB-C4EC-0125D70CBB49}"/>
              </a:ext>
            </a:extLst>
          </p:cNvPr>
          <p:cNvSpPr txBox="1"/>
          <p:nvPr/>
        </p:nvSpPr>
        <p:spPr>
          <a:xfrm>
            <a:off x="1021491" y="3697373"/>
            <a:ext cx="4955209" cy="851067"/>
          </a:xfrm>
          <a:prstGeom prst="rect">
            <a:avLst/>
          </a:prstGeom>
        </p:spPr>
        <p:txBody>
          <a:bodyPr lIns="0" tIns="0" rIns="0" bIns="0" rtlCol="0" anchor="t">
            <a:spAutoFit/>
          </a:bodyPr>
          <a:lstStyle/>
          <a:p>
            <a:pPr>
              <a:lnSpc>
                <a:spcPct val="114000"/>
              </a:lnSpc>
              <a:spcBef>
                <a:spcPct val="0"/>
              </a:spcBef>
            </a:pPr>
            <a:r>
              <a:rPr lang="en-US" sz="2500" dirty="0">
                <a:solidFill>
                  <a:srgbClr val="FFFFFF"/>
                </a:solidFill>
                <a:latin typeface="Source Sans Pro" panose="020B0503030403020204" pitchFamily="34" charset="0"/>
                <a:ea typeface="Source Sans Pro" panose="020B0503030403020204" pitchFamily="34" charset="0"/>
                <a:cs typeface="Roboto"/>
                <a:sym typeface="Roboto"/>
              </a:rPr>
              <a:t>How does your visual system know </a:t>
            </a:r>
            <a:r>
              <a:rPr lang="en-US" sz="2500" i="1" dirty="0">
                <a:solidFill>
                  <a:srgbClr val="FFFFFF"/>
                </a:solidFill>
                <a:latin typeface="Source Sans Pro" panose="020B0503030403020204" pitchFamily="34" charset="0"/>
                <a:ea typeface="Source Sans Pro" panose="020B0503030403020204" pitchFamily="34" charset="0"/>
                <a:cs typeface="Roboto"/>
                <a:sym typeface="Roboto"/>
              </a:rPr>
              <a:t>what</a:t>
            </a:r>
            <a:r>
              <a:rPr lang="en-US" sz="2500" dirty="0">
                <a:solidFill>
                  <a:srgbClr val="FFFFFF"/>
                </a:solidFill>
                <a:latin typeface="Source Sans Pro" panose="020B0503030403020204" pitchFamily="34" charset="0"/>
                <a:ea typeface="Source Sans Pro" panose="020B0503030403020204" pitchFamily="34" charset="0"/>
                <a:cs typeface="Roboto"/>
                <a:sym typeface="Roboto"/>
              </a:rPr>
              <a:t> to focus on in the world?</a:t>
            </a:r>
          </a:p>
        </p:txBody>
      </p:sp>
      <p:pic>
        <p:nvPicPr>
          <p:cNvPr id="14" name="Picture 13" descr="A black eyeball in a white square&#10;&#10;AI-generated content may be incorrect.">
            <a:extLst>
              <a:ext uri="{FF2B5EF4-FFF2-40B4-BE49-F238E27FC236}">
                <a16:creationId xmlns:a16="http://schemas.microsoft.com/office/drawing/2014/main" id="{E71006F4-3274-FBBA-B5A7-F04BBED7D7F8}"/>
              </a:ext>
            </a:extLst>
          </p:cNvPr>
          <p:cNvPicPr>
            <a:picLocks noChangeAspect="1"/>
          </p:cNvPicPr>
          <p:nvPr/>
        </p:nvPicPr>
        <p:blipFill>
          <a:blip r:embed="rId6"/>
          <a:srcRect l="1169" t="1032" r="1690" b="14863"/>
          <a:stretch>
            <a:fillRect/>
          </a:stretch>
        </p:blipFill>
        <p:spPr>
          <a:xfrm>
            <a:off x="7042555" y="1659323"/>
            <a:ext cx="4036129" cy="4068506"/>
          </a:xfrm>
          <a:prstGeom prst="rect">
            <a:avLst/>
          </a:prstGeom>
        </p:spPr>
      </p:pic>
    </p:spTree>
    <p:extLst>
      <p:ext uri="{BB962C8B-B14F-4D97-AF65-F5344CB8AC3E}">
        <p14:creationId xmlns:p14="http://schemas.microsoft.com/office/powerpoint/2010/main" val="313107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20A8C-C1CF-95BC-AFEE-98463302A57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AD9AEAA-E836-C409-E794-6147FA9C565F}"/>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8491A0E7-E4E3-E99F-495E-4222DCA4A440}"/>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AA232D00-A397-A505-6A41-D9372B7ED547}"/>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4F58CF2C-D984-8EE0-9D33-F90CFD3FFCA5}"/>
              </a:ext>
            </a:extLst>
          </p:cNvPr>
          <p:cNvSpPr txBox="1"/>
          <p:nvPr/>
        </p:nvSpPr>
        <p:spPr>
          <a:xfrm>
            <a:off x="1066462" y="941841"/>
            <a:ext cx="4860809" cy="461665"/>
          </a:xfrm>
          <a:prstGeom prst="rect">
            <a:avLst/>
          </a:prstGeom>
        </p:spPr>
        <p:txBody>
          <a:bodyPr wrap="square" lIns="0" tIns="0" rIns="0" bIns="0" rtlCol="0" anchor="t">
            <a:spAutoFit/>
          </a:bodyPr>
          <a:lstStyle/>
          <a:p>
            <a:pPr>
              <a:spcBef>
                <a:spcPct val="0"/>
              </a:spcBef>
            </a:pPr>
            <a:r>
              <a:rPr lang="en-US" sz="3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Receptive fields</a:t>
            </a:r>
          </a:p>
        </p:txBody>
      </p:sp>
      <p:sp>
        <p:nvSpPr>
          <p:cNvPr id="6" name="TextBox 6">
            <a:extLst>
              <a:ext uri="{FF2B5EF4-FFF2-40B4-BE49-F238E27FC236}">
                <a16:creationId xmlns:a16="http://schemas.microsoft.com/office/drawing/2014/main" id="{4C37503F-673A-1979-1F5D-483DAD2AFD0E}"/>
              </a:ext>
            </a:extLst>
          </p:cNvPr>
          <p:cNvSpPr txBox="1"/>
          <p:nvPr/>
        </p:nvSpPr>
        <p:spPr>
          <a:xfrm>
            <a:off x="1066462" y="2563658"/>
            <a:ext cx="4135242" cy="2585323"/>
          </a:xfrm>
          <a:prstGeom prst="rect">
            <a:avLst/>
          </a:prstGeom>
        </p:spPr>
        <p:txBody>
          <a:bodyPr lIns="0" tIns="0" rIns="0" bIns="0" rtlCol="0" anchor="t">
            <a:spAutoFit/>
          </a:bodyPr>
          <a:lstStyle/>
          <a:p>
            <a:r>
              <a:rPr lang="en-CA" sz="2400" dirty="0">
                <a:latin typeface="Source Sans Pro" panose="020B0503030403020204" pitchFamily="34" charset="0"/>
                <a:ea typeface="Source Sans Pro" panose="020B0503030403020204" pitchFamily="34" charset="0"/>
              </a:rPr>
              <a:t>Each visual neuron has a receptive field: a specific region of the retina (and therefore, of the visual world) where changes in light intensity can alter that neuron’s activity.</a:t>
            </a:r>
          </a:p>
          <a:p>
            <a:endParaRPr lang="en-CA" sz="2400" dirty="0">
              <a:latin typeface="Source Sans Pro" panose="020B0503030403020204" pitchFamily="34" charset="0"/>
              <a:ea typeface="Source Sans Pro" panose="020B0503030403020204" pitchFamily="34" charset="0"/>
            </a:endParaRPr>
          </a:p>
        </p:txBody>
      </p:sp>
      <p:sp>
        <p:nvSpPr>
          <p:cNvPr id="10" name="Freeform 10">
            <a:extLst>
              <a:ext uri="{FF2B5EF4-FFF2-40B4-BE49-F238E27FC236}">
                <a16:creationId xmlns:a16="http://schemas.microsoft.com/office/drawing/2014/main" id="{1927368E-24D2-B47E-FB2E-0E8B842580F0}"/>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12" name="Picture 11" descr="A screenshot of a cartoon tree&#10;&#10;AI-generated content may be incorrect.">
            <a:extLst>
              <a:ext uri="{FF2B5EF4-FFF2-40B4-BE49-F238E27FC236}">
                <a16:creationId xmlns:a16="http://schemas.microsoft.com/office/drawing/2014/main" id="{61EF49AD-52CC-865C-1A30-2F22962C1D82}"/>
              </a:ext>
            </a:extLst>
          </p:cNvPr>
          <p:cNvPicPr>
            <a:picLocks noChangeAspect="1"/>
          </p:cNvPicPr>
          <p:nvPr/>
        </p:nvPicPr>
        <p:blipFill>
          <a:blip r:embed="rId5"/>
          <a:stretch>
            <a:fillRect/>
          </a:stretch>
        </p:blipFill>
        <p:spPr>
          <a:xfrm>
            <a:off x="6264730" y="494319"/>
            <a:ext cx="5260519" cy="5518762"/>
          </a:xfrm>
          <a:prstGeom prst="rect">
            <a:avLst/>
          </a:prstGeom>
        </p:spPr>
      </p:pic>
      <p:sp>
        <p:nvSpPr>
          <p:cNvPr id="13" name="Freeform 8">
            <a:extLst>
              <a:ext uri="{FF2B5EF4-FFF2-40B4-BE49-F238E27FC236}">
                <a16:creationId xmlns:a16="http://schemas.microsoft.com/office/drawing/2014/main" id="{E6660D5F-8CC7-1856-3BB1-898C2524CBFF}"/>
              </a:ext>
            </a:extLst>
          </p:cNvPr>
          <p:cNvSpPr/>
          <p:nvPr/>
        </p:nvSpPr>
        <p:spPr>
          <a:xfrm rot="5400000">
            <a:off x="-3978350" y="-4603825"/>
            <a:ext cx="9882322" cy="3216248"/>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Tree>
    <p:extLst>
      <p:ext uri="{BB962C8B-B14F-4D97-AF65-F5344CB8AC3E}">
        <p14:creationId xmlns:p14="http://schemas.microsoft.com/office/powerpoint/2010/main" val="81129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A4986-7920-303A-F01C-2EB3E20BFB4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E6BC56A-F193-EF30-83F8-464D5BC10EF8}"/>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083503FA-4B69-6847-23A2-5C35B02C2D10}"/>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2A1E733E-5286-DCCD-E624-69CB18367529}"/>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34CBABA2-3C0E-9BCA-CCCC-61888CF9D1C8}"/>
              </a:ext>
            </a:extLst>
          </p:cNvPr>
          <p:cNvSpPr txBox="1"/>
          <p:nvPr/>
        </p:nvSpPr>
        <p:spPr>
          <a:xfrm>
            <a:off x="1066462" y="941841"/>
            <a:ext cx="4860809" cy="461665"/>
          </a:xfrm>
          <a:prstGeom prst="rect">
            <a:avLst/>
          </a:prstGeom>
        </p:spPr>
        <p:txBody>
          <a:bodyPr wrap="square" lIns="0" tIns="0" rIns="0" bIns="0" rtlCol="0" anchor="t">
            <a:spAutoFit/>
          </a:bodyPr>
          <a:lstStyle/>
          <a:p>
            <a:pPr>
              <a:spcBef>
                <a:spcPct val="0"/>
              </a:spcBef>
            </a:pPr>
            <a:r>
              <a:rPr lang="en-US" sz="3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Center-surround tuning</a:t>
            </a:r>
          </a:p>
        </p:txBody>
      </p:sp>
      <p:sp>
        <p:nvSpPr>
          <p:cNvPr id="6" name="TextBox 6">
            <a:extLst>
              <a:ext uri="{FF2B5EF4-FFF2-40B4-BE49-F238E27FC236}">
                <a16:creationId xmlns:a16="http://schemas.microsoft.com/office/drawing/2014/main" id="{2D71B20B-502D-2ECB-22A9-BEEAA4FA9DF4}"/>
              </a:ext>
            </a:extLst>
          </p:cNvPr>
          <p:cNvSpPr txBox="1"/>
          <p:nvPr/>
        </p:nvSpPr>
        <p:spPr>
          <a:xfrm>
            <a:off x="1066462" y="2536414"/>
            <a:ext cx="4644790" cy="2585323"/>
          </a:xfrm>
          <a:prstGeom prst="rect">
            <a:avLst/>
          </a:prstGeom>
        </p:spPr>
        <p:txBody>
          <a:bodyPr wrap="square" lIns="0" tIns="0" rIns="0" bIns="0" rtlCol="0" anchor="t">
            <a:spAutoFit/>
          </a:bodyPr>
          <a:lstStyle/>
          <a:p>
            <a:endParaRPr lang="en-CA" sz="2400" dirty="0">
              <a:solidFill>
                <a:srgbClr val="58396B"/>
              </a:solidFill>
              <a:latin typeface="Source Sans Pro" panose="020B0503030403020204" pitchFamily="34" charset="0"/>
              <a:ea typeface="Source Sans Pro" panose="020B0503030403020204" pitchFamily="34" charset="0"/>
            </a:endParaRPr>
          </a:p>
          <a:p>
            <a:r>
              <a:rPr lang="en-CA" sz="2400" dirty="0">
                <a:latin typeface="Source Sans Pro" panose="020B0503030403020204" pitchFamily="34" charset="0"/>
                <a:ea typeface="Source Sans Pro" panose="020B0503030403020204" pitchFamily="34" charset="0"/>
              </a:rPr>
              <a:t>Neurons with center-surround tuning respond to luminance contrast in their receptive field (i.e., when one part of the receptive field is bright while another is dark).</a:t>
            </a:r>
          </a:p>
          <a:p>
            <a:r>
              <a:rPr lang="en-CA" sz="2400" dirty="0">
                <a:latin typeface="Source Sans Pro" panose="020B0503030403020204" pitchFamily="34" charset="0"/>
                <a:ea typeface="Source Sans Pro" panose="020B0503030403020204" pitchFamily="34" charset="0"/>
              </a:rPr>
              <a:t>  </a:t>
            </a:r>
          </a:p>
        </p:txBody>
      </p:sp>
      <p:sp>
        <p:nvSpPr>
          <p:cNvPr id="7" name="Freeform 7">
            <a:extLst>
              <a:ext uri="{FF2B5EF4-FFF2-40B4-BE49-F238E27FC236}">
                <a16:creationId xmlns:a16="http://schemas.microsoft.com/office/drawing/2014/main" id="{DF013937-C6AB-348A-50A4-77D49E53BE75}"/>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6DCA28EB-DCB2-034C-6713-AF634265FB9E}"/>
              </a:ext>
            </a:extLst>
          </p:cNvPr>
          <p:cNvSpPr/>
          <p:nvPr/>
        </p:nvSpPr>
        <p:spPr>
          <a:xfrm rot="5400000">
            <a:off x="-3978350" y="-4451425"/>
            <a:ext cx="9882322" cy="3216248"/>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1B4397ED-5081-9018-A85F-D7FCF5B3D0AF}"/>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5" name="TextBox 6">
            <a:extLst>
              <a:ext uri="{FF2B5EF4-FFF2-40B4-BE49-F238E27FC236}">
                <a16:creationId xmlns:a16="http://schemas.microsoft.com/office/drawing/2014/main" id="{110D11F2-F5AA-C2D1-0F59-49006C762C02}"/>
              </a:ext>
            </a:extLst>
          </p:cNvPr>
          <p:cNvSpPr txBox="1"/>
          <p:nvPr/>
        </p:nvSpPr>
        <p:spPr>
          <a:xfrm>
            <a:off x="6701317" y="2167082"/>
            <a:ext cx="4135242" cy="3323987"/>
          </a:xfrm>
          <a:prstGeom prst="rect">
            <a:avLst/>
          </a:prstGeom>
        </p:spPr>
        <p:txBody>
          <a:bodyPr lIns="0" tIns="0" rIns="0" bIns="0" rtlCol="0" anchor="t">
            <a:spAutoFit/>
          </a:bodyPr>
          <a:lstStyle/>
          <a:p>
            <a:r>
              <a:rPr lang="en-CA" sz="2400" dirty="0">
                <a:latin typeface="Source Sans Pro" panose="020B0503030403020204" pitchFamily="34" charset="0"/>
                <a:ea typeface="Source Sans Pro" panose="020B0503030403020204" pitchFamily="34" charset="0"/>
              </a:rPr>
              <a:t>Different neurons can have different sized receptive fields, meaning that different visual neurons prefer objects of different sizes in the visual field</a:t>
            </a:r>
          </a:p>
          <a:p>
            <a:endParaRPr lang="en-CA" sz="2400" dirty="0">
              <a:latin typeface="Source Sans Pro" panose="020B0503030403020204" pitchFamily="34" charset="0"/>
              <a:ea typeface="Source Sans Pro" panose="020B0503030403020204" pitchFamily="34" charset="0"/>
            </a:endParaRPr>
          </a:p>
          <a:p>
            <a:r>
              <a:rPr lang="en-CA" sz="2400" dirty="0">
                <a:latin typeface="Source Sans Pro" panose="020B0503030403020204" pitchFamily="34" charset="0"/>
                <a:ea typeface="Source Sans Pro" panose="020B0503030403020204" pitchFamily="34" charset="0"/>
              </a:rPr>
              <a:t>This is useful for both </a:t>
            </a:r>
            <a:r>
              <a:rPr lang="en-CA" sz="2400" b="1" dirty="0">
                <a:latin typeface="Source Sans Pro" panose="020B0503030403020204" pitchFamily="34" charset="0"/>
                <a:ea typeface="Source Sans Pro" panose="020B0503030403020204" pitchFamily="34" charset="0"/>
              </a:rPr>
              <a:t>locating objects</a:t>
            </a:r>
            <a:r>
              <a:rPr lang="en-CA" sz="2400" dirty="0">
                <a:latin typeface="Source Sans Pro" panose="020B0503030403020204" pitchFamily="34" charset="0"/>
                <a:ea typeface="Source Sans Pro" panose="020B0503030403020204" pitchFamily="34" charset="0"/>
              </a:rPr>
              <a:t> and knowing </a:t>
            </a:r>
            <a:r>
              <a:rPr lang="en-CA" sz="2400" b="1" dirty="0">
                <a:latin typeface="Source Sans Pro" panose="020B0503030403020204" pitchFamily="34" charset="0"/>
                <a:ea typeface="Source Sans Pro" panose="020B0503030403020204" pitchFamily="34" charset="0"/>
              </a:rPr>
              <a:t>how big </a:t>
            </a:r>
            <a:r>
              <a:rPr lang="en-CA" sz="2400" dirty="0">
                <a:latin typeface="Source Sans Pro" panose="020B0503030403020204" pitchFamily="34" charset="0"/>
                <a:ea typeface="Source Sans Pro" panose="020B0503030403020204" pitchFamily="34" charset="0"/>
              </a:rPr>
              <a:t>they are in the world</a:t>
            </a:r>
          </a:p>
        </p:txBody>
      </p:sp>
    </p:spTree>
    <p:extLst>
      <p:ext uri="{BB962C8B-B14F-4D97-AF65-F5344CB8AC3E}">
        <p14:creationId xmlns:p14="http://schemas.microsoft.com/office/powerpoint/2010/main" val="1401083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891D6-F72B-4C9B-7BDA-04B82552E52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96039BB-E42D-CBC2-0934-3FD3D3367079}"/>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E5A8551F-894B-6E90-B671-7B58F508E40E}"/>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F6D88907-9EA6-EAAC-847A-E390874C381A}"/>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BD897C25-5AB2-6A9F-0670-8F5C822B365B}"/>
              </a:ext>
            </a:extLst>
          </p:cNvPr>
          <p:cNvSpPr txBox="1"/>
          <p:nvPr/>
        </p:nvSpPr>
        <p:spPr>
          <a:xfrm>
            <a:off x="1066462" y="3119129"/>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1</a:t>
            </a:r>
          </a:p>
        </p:txBody>
      </p:sp>
      <p:sp>
        <p:nvSpPr>
          <p:cNvPr id="6" name="TextBox 6">
            <a:extLst>
              <a:ext uri="{FF2B5EF4-FFF2-40B4-BE49-F238E27FC236}">
                <a16:creationId xmlns:a16="http://schemas.microsoft.com/office/drawing/2014/main" id="{99465FA8-A47A-AF9E-3E37-016B032CF1CB}"/>
              </a:ext>
            </a:extLst>
          </p:cNvPr>
          <p:cNvSpPr txBox="1"/>
          <p:nvPr/>
        </p:nvSpPr>
        <p:spPr>
          <a:xfrm>
            <a:off x="6096000" y="2034217"/>
            <a:ext cx="4783063" cy="3016210"/>
          </a:xfrm>
          <a:prstGeom prst="rect">
            <a:avLst/>
          </a:prstGeom>
        </p:spPr>
        <p:txBody>
          <a:bodyPr wrap="square"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a spot detector with an ON-center/OFF-surround receptive field (activated by light in the center of the receptive field but inhibited by light in the surrounding area)</a:t>
            </a:r>
          </a:p>
          <a:p>
            <a:r>
              <a:rPr lang="en-CA" sz="2800" dirty="0">
                <a:solidFill>
                  <a:srgbClr val="58396B"/>
                </a:solidFill>
                <a:latin typeface="Source Sans Pro" panose="020B0503030403020204" pitchFamily="34" charset="0"/>
                <a:ea typeface="Source Sans Pro" panose="020B0503030403020204" pitchFamily="34" charset="0"/>
              </a:rPr>
              <a:t> </a:t>
            </a:r>
            <a:r>
              <a:rPr lang="en-CA" sz="2800" dirty="0">
                <a:solidFill>
                  <a:srgbClr val="58396B"/>
                </a:solidFill>
                <a:effectLst/>
                <a:latin typeface="Source Sans Pro" panose="020B0503030403020204" pitchFamily="34" charset="0"/>
                <a:ea typeface="Source Sans Pro" panose="020B0503030403020204" pitchFamily="34" charset="0"/>
              </a:rPr>
              <a:t> </a:t>
            </a:r>
          </a:p>
        </p:txBody>
      </p:sp>
      <p:sp>
        <p:nvSpPr>
          <p:cNvPr id="7" name="Freeform 7">
            <a:extLst>
              <a:ext uri="{FF2B5EF4-FFF2-40B4-BE49-F238E27FC236}">
                <a16:creationId xmlns:a16="http://schemas.microsoft.com/office/drawing/2014/main" id="{63CDBED5-8C79-44A8-F37A-BB63F4F2F31C}"/>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15003866-E84B-FB47-5C31-48073031C87B}"/>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9EB9BF3B-9140-C83F-8E6D-9117F4DA4CC2}"/>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extLst>
      <p:ext uri="{BB962C8B-B14F-4D97-AF65-F5344CB8AC3E}">
        <p14:creationId xmlns:p14="http://schemas.microsoft.com/office/powerpoint/2010/main" val="2695666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AC9FB-7DA7-B3C3-E0B3-22BC449463B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AAA5CAC-2175-A1E1-9699-2173B3BD7DEE}"/>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E22A6D7C-5274-55CD-3C2A-3DA49C29838D}"/>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17682783-1AF0-EDF9-4DB7-E427E1474FC6}"/>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269F8332-E3E2-EAA3-31C7-60F1D7953352}"/>
              </a:ext>
            </a:extLst>
          </p:cNvPr>
          <p:cNvSpPr txBox="1"/>
          <p:nvPr/>
        </p:nvSpPr>
        <p:spPr>
          <a:xfrm>
            <a:off x="1066462" y="3127509"/>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2</a:t>
            </a:r>
          </a:p>
        </p:txBody>
      </p:sp>
      <p:sp>
        <p:nvSpPr>
          <p:cNvPr id="6" name="TextBox 6">
            <a:extLst>
              <a:ext uri="{FF2B5EF4-FFF2-40B4-BE49-F238E27FC236}">
                <a16:creationId xmlns:a16="http://schemas.microsoft.com/office/drawing/2014/main" id="{19A4FFD5-5D90-4E15-6C12-01838FA689D0}"/>
              </a:ext>
            </a:extLst>
          </p:cNvPr>
          <p:cNvSpPr txBox="1"/>
          <p:nvPr/>
        </p:nvSpPr>
        <p:spPr>
          <a:xfrm>
            <a:off x="6096000" y="2904371"/>
            <a:ext cx="4783063" cy="1292662"/>
          </a:xfrm>
          <a:prstGeom prst="rect">
            <a:avLst/>
          </a:prstGeom>
        </p:spPr>
        <p:txBody>
          <a:bodyPr wrap="square"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a second spot detector with a different receptive field location</a:t>
            </a:r>
          </a:p>
        </p:txBody>
      </p:sp>
      <p:sp>
        <p:nvSpPr>
          <p:cNvPr id="7" name="Freeform 7">
            <a:extLst>
              <a:ext uri="{FF2B5EF4-FFF2-40B4-BE49-F238E27FC236}">
                <a16:creationId xmlns:a16="http://schemas.microsoft.com/office/drawing/2014/main" id="{C92D76D3-A8D8-C959-0FFA-7E1C6644204F}"/>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78BBAF3C-F65A-195F-90DC-9C17B6418144}"/>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52EA9399-EAAC-ECD1-6CAC-D45CF28E84B3}"/>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extLst>
      <p:ext uri="{BB962C8B-B14F-4D97-AF65-F5344CB8AC3E}">
        <p14:creationId xmlns:p14="http://schemas.microsoft.com/office/powerpoint/2010/main" val="2710148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B3FF">
            <a:alpha val="40000"/>
          </a:srgbClr>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44751" y="243354"/>
            <a:ext cx="11579645" cy="6348775"/>
            <a:chOff x="0" y="0"/>
            <a:chExt cx="4574675" cy="2508158"/>
          </a:xfrm>
        </p:grpSpPr>
        <p:sp>
          <p:nvSpPr>
            <p:cNvPr id="3" name="Freeform 3"/>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a:p>
          </p:txBody>
        </p:sp>
        <p:sp>
          <p:nvSpPr>
            <p:cNvPr id="4" name="TextBox 4"/>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TextBox 10"/>
          <p:cNvSpPr txBox="1"/>
          <p:nvPr/>
        </p:nvSpPr>
        <p:spPr>
          <a:xfrm>
            <a:off x="569854" y="326905"/>
            <a:ext cx="9381946" cy="1231106"/>
          </a:xfrm>
          <a:prstGeom prst="rect">
            <a:avLst/>
          </a:prstGeom>
        </p:spPr>
        <p:txBody>
          <a:bodyPr wrap="square" lIns="0" tIns="0" rIns="0" bIns="0" rtlCol="0" anchor="t">
            <a:spAutoFit/>
          </a:bodyPr>
          <a:lstStyle/>
          <a:p>
            <a:pPr>
              <a:spcBef>
                <a:spcPct val="0"/>
              </a:spcBef>
            </a:pPr>
            <a:r>
              <a:rPr lang="en-US" sz="48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How do we see?</a:t>
            </a:r>
          </a:p>
          <a:p>
            <a:pPr>
              <a:spcBef>
                <a:spcPct val="0"/>
              </a:spcBef>
            </a:pPr>
            <a:r>
              <a:rPr lang="en-US" sz="32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The retina</a:t>
            </a:r>
          </a:p>
        </p:txBody>
      </p:sp>
      <p:sp>
        <p:nvSpPr>
          <p:cNvPr id="17" name="Rectangle 16">
            <a:extLst>
              <a:ext uri="{FF2B5EF4-FFF2-40B4-BE49-F238E27FC236}">
                <a16:creationId xmlns:a16="http://schemas.microsoft.com/office/drawing/2014/main" id="{B3412DFE-E57D-AF4A-0437-DB93EF68C133}"/>
              </a:ext>
            </a:extLst>
          </p:cNvPr>
          <p:cNvSpPr/>
          <p:nvPr/>
        </p:nvSpPr>
        <p:spPr>
          <a:xfrm>
            <a:off x="5519396" y="1638134"/>
            <a:ext cx="5187838" cy="40847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diagram of a structure&#10;&#10;AI-generated content may be incorrect.">
            <a:extLst>
              <a:ext uri="{FF2B5EF4-FFF2-40B4-BE49-F238E27FC236}">
                <a16:creationId xmlns:a16="http://schemas.microsoft.com/office/drawing/2014/main" id="{B317B9D5-C8C8-B8E1-CAFF-19A396E73547}"/>
              </a:ext>
            </a:extLst>
          </p:cNvPr>
          <p:cNvPicPr>
            <a:picLocks noChangeAspect="1"/>
          </p:cNvPicPr>
          <p:nvPr/>
        </p:nvPicPr>
        <p:blipFill>
          <a:blip r:embed="rId5"/>
          <a:stretch>
            <a:fillRect/>
          </a:stretch>
        </p:blipFill>
        <p:spPr>
          <a:xfrm>
            <a:off x="972736" y="1624937"/>
            <a:ext cx="9766301" cy="41059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5902D-96A1-3849-B4D9-42EE7E62BF8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CF8D5BB-E1E2-8999-5DD0-9724A88178DF}"/>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812B388F-5BCB-87EC-5AD2-454D22CBA7DB}"/>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CB7F4CBC-D4F3-0036-5412-73991F760C5E}"/>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7C085D7A-0717-14C6-D2E3-B7490ED09DDA}"/>
              </a:ext>
            </a:extLst>
          </p:cNvPr>
          <p:cNvSpPr txBox="1"/>
          <p:nvPr/>
        </p:nvSpPr>
        <p:spPr>
          <a:xfrm>
            <a:off x="1066462" y="3127505"/>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3</a:t>
            </a:r>
          </a:p>
        </p:txBody>
      </p:sp>
      <p:sp>
        <p:nvSpPr>
          <p:cNvPr id="6" name="TextBox 6">
            <a:extLst>
              <a:ext uri="{FF2B5EF4-FFF2-40B4-BE49-F238E27FC236}">
                <a16:creationId xmlns:a16="http://schemas.microsoft.com/office/drawing/2014/main" id="{45D1C83A-EA66-B73E-3FBD-1C76AAFAB4C1}"/>
              </a:ext>
            </a:extLst>
          </p:cNvPr>
          <p:cNvSpPr txBox="1"/>
          <p:nvPr/>
        </p:nvSpPr>
        <p:spPr>
          <a:xfrm>
            <a:off x="6096000" y="2801131"/>
            <a:ext cx="4783063" cy="1292662"/>
          </a:xfrm>
          <a:prstGeom prst="rect">
            <a:avLst/>
          </a:prstGeom>
        </p:spPr>
        <p:txBody>
          <a:bodyPr wrap="square"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two spot detectors with preferences for spots of different sizes</a:t>
            </a:r>
          </a:p>
        </p:txBody>
      </p:sp>
      <p:sp>
        <p:nvSpPr>
          <p:cNvPr id="7" name="Freeform 7">
            <a:extLst>
              <a:ext uri="{FF2B5EF4-FFF2-40B4-BE49-F238E27FC236}">
                <a16:creationId xmlns:a16="http://schemas.microsoft.com/office/drawing/2014/main" id="{120C78E7-C470-CBB7-216F-40C56BDBD321}"/>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490ABE63-874A-959E-3B9B-DD2482D06919}"/>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90EFCA50-A2B0-BCB7-7C7C-CBE89FD05026}"/>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extLst>
      <p:ext uri="{BB962C8B-B14F-4D97-AF65-F5344CB8AC3E}">
        <p14:creationId xmlns:p14="http://schemas.microsoft.com/office/powerpoint/2010/main" val="546123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40FE-27D6-25EB-0EF5-A7181580C7D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083EA68-15D4-6037-DA1E-8B32F79FCA10}"/>
              </a:ext>
            </a:extLst>
          </p:cNvPr>
          <p:cNvGrpSpPr/>
          <p:nvPr/>
        </p:nvGrpSpPr>
        <p:grpSpPr>
          <a:xfrm rot="-10800000">
            <a:off x="344750" y="262090"/>
            <a:ext cx="11579645" cy="6348775"/>
            <a:chOff x="0" y="0"/>
            <a:chExt cx="4574675" cy="2508158"/>
          </a:xfrm>
        </p:grpSpPr>
        <p:sp>
          <p:nvSpPr>
            <p:cNvPr id="3" name="Freeform 3">
              <a:extLst>
                <a:ext uri="{FF2B5EF4-FFF2-40B4-BE49-F238E27FC236}">
                  <a16:creationId xmlns:a16="http://schemas.microsoft.com/office/drawing/2014/main" id="{0AF63C3F-8A9A-8106-B4FE-26E511B48207}"/>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A0232449-FDCF-9704-CBC6-E5EA6658FF21}"/>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6" name="TextBox 6">
            <a:extLst>
              <a:ext uri="{FF2B5EF4-FFF2-40B4-BE49-F238E27FC236}">
                <a16:creationId xmlns:a16="http://schemas.microsoft.com/office/drawing/2014/main" id="{79D2B2C8-8C44-F37F-067C-DB89F1277B05}"/>
              </a:ext>
            </a:extLst>
          </p:cNvPr>
          <p:cNvSpPr txBox="1"/>
          <p:nvPr/>
        </p:nvSpPr>
        <p:spPr>
          <a:xfrm>
            <a:off x="606055" y="3968454"/>
            <a:ext cx="3137915" cy="1508105"/>
          </a:xfrm>
          <a:prstGeom prst="rect">
            <a:avLst/>
          </a:prstGeom>
        </p:spPr>
        <p:txBody>
          <a:bodyPr wrap="square" lIns="0" tIns="0" rIns="0" bIns="0" rtlCol="0" anchor="t">
            <a:spAutoFit/>
          </a:bodyPr>
          <a:lstStyle/>
          <a:p>
            <a:r>
              <a:rPr lang="en-CA" sz="2200" dirty="0">
                <a:solidFill>
                  <a:srgbClr val="58396B"/>
                </a:solidFill>
                <a:latin typeface="Source Sans Pro" panose="020B0503030403020204" pitchFamily="34" charset="0"/>
                <a:ea typeface="Source Sans Pro" panose="020B0503030403020204" pitchFamily="34" charset="0"/>
              </a:rPr>
              <a:t>To begin the challenge: Lessons &gt; Lesson 1 &gt; Code Breaker</a:t>
            </a:r>
          </a:p>
          <a:p>
            <a:r>
              <a:rPr lang="en-CA" sz="3200" b="1" dirty="0">
                <a:solidFill>
                  <a:srgbClr val="58396B"/>
                </a:solidFill>
                <a:latin typeface="Source Sans Pro" panose="020B0503030403020204" pitchFamily="34" charset="0"/>
                <a:ea typeface="Source Sans Pro" panose="020B0503030403020204" pitchFamily="34" charset="0"/>
              </a:rPr>
              <a:t> </a:t>
            </a:r>
            <a:r>
              <a:rPr lang="en-CA" sz="3200" b="1" dirty="0">
                <a:solidFill>
                  <a:srgbClr val="58396B"/>
                </a:solidFill>
                <a:effectLst/>
                <a:latin typeface="Source Sans Pro" panose="020B0503030403020204" pitchFamily="34" charset="0"/>
                <a:ea typeface="Source Sans Pro" panose="020B0503030403020204" pitchFamily="34" charset="0"/>
              </a:rPr>
              <a:t> </a:t>
            </a:r>
          </a:p>
        </p:txBody>
      </p:sp>
      <p:sp>
        <p:nvSpPr>
          <p:cNvPr id="7" name="Freeform 7">
            <a:extLst>
              <a:ext uri="{FF2B5EF4-FFF2-40B4-BE49-F238E27FC236}">
                <a16:creationId xmlns:a16="http://schemas.microsoft.com/office/drawing/2014/main" id="{695C51E7-A7E7-A1A7-5C9D-9700131B36EE}"/>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DF2FB565-095C-C33E-506E-9FA3C40793BC}"/>
              </a:ext>
            </a:extLst>
          </p:cNvPr>
          <p:cNvSpPr/>
          <p:nvPr/>
        </p:nvSpPr>
        <p:spPr>
          <a:xfrm flipV="1">
            <a:off x="-1511505" y="-151070"/>
            <a:ext cx="6275230" cy="2083972"/>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2385F009-2DD8-15AC-5073-A855C262A2D7}"/>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2" name="Picture 11" descr="A screenshot of a computer&#10;&#10;AI-generated content may be incorrect.">
            <a:extLst>
              <a:ext uri="{FF2B5EF4-FFF2-40B4-BE49-F238E27FC236}">
                <a16:creationId xmlns:a16="http://schemas.microsoft.com/office/drawing/2014/main" id="{4A895D05-4A9D-F77A-6C7B-B41A5B471F91}"/>
              </a:ext>
            </a:extLst>
          </p:cNvPr>
          <p:cNvPicPr>
            <a:picLocks noChangeAspect="1"/>
          </p:cNvPicPr>
          <p:nvPr/>
        </p:nvPicPr>
        <p:blipFill>
          <a:blip r:embed="rId6"/>
          <a:srcRect l="11309" b="10077"/>
          <a:stretch>
            <a:fillRect/>
          </a:stretch>
        </p:blipFill>
        <p:spPr>
          <a:xfrm>
            <a:off x="4005274" y="778211"/>
            <a:ext cx="7619244" cy="5010456"/>
          </a:xfrm>
          <a:prstGeom prst="rect">
            <a:avLst/>
          </a:prstGeom>
        </p:spPr>
      </p:pic>
      <p:sp>
        <p:nvSpPr>
          <p:cNvPr id="13" name="TextBox 5">
            <a:extLst>
              <a:ext uri="{FF2B5EF4-FFF2-40B4-BE49-F238E27FC236}">
                <a16:creationId xmlns:a16="http://schemas.microsoft.com/office/drawing/2014/main" id="{D8BD8359-56A4-C04B-5759-60D15CF9FE5A}"/>
              </a:ext>
            </a:extLst>
          </p:cNvPr>
          <p:cNvSpPr txBox="1"/>
          <p:nvPr/>
        </p:nvSpPr>
        <p:spPr>
          <a:xfrm>
            <a:off x="525244" y="1098736"/>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Challenge</a:t>
            </a:r>
          </a:p>
        </p:txBody>
      </p:sp>
      <p:sp>
        <p:nvSpPr>
          <p:cNvPr id="14" name="TextBox 6">
            <a:extLst>
              <a:ext uri="{FF2B5EF4-FFF2-40B4-BE49-F238E27FC236}">
                <a16:creationId xmlns:a16="http://schemas.microsoft.com/office/drawing/2014/main" id="{DE276507-8CBD-BAEE-1F7B-6865DC9021B6}"/>
              </a:ext>
            </a:extLst>
          </p:cNvPr>
          <p:cNvSpPr txBox="1"/>
          <p:nvPr/>
        </p:nvSpPr>
        <p:spPr>
          <a:xfrm>
            <a:off x="525244" y="2032804"/>
            <a:ext cx="4135242" cy="1154162"/>
          </a:xfrm>
          <a:prstGeom prst="rect">
            <a:avLst/>
          </a:prstGeom>
        </p:spPr>
        <p:txBody>
          <a:bodyPr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Codebreaking with center surround receptive fields</a:t>
            </a:r>
          </a:p>
          <a:p>
            <a:r>
              <a:rPr lang="en-CA" sz="2500" dirty="0">
                <a:solidFill>
                  <a:srgbClr val="58396B"/>
                </a:solidFill>
                <a:latin typeface="Source Sans Pro" panose="020B0503030403020204" pitchFamily="34" charset="0"/>
                <a:ea typeface="Source Sans Pro" panose="020B0503030403020204" pitchFamily="34" charset="0"/>
              </a:rPr>
              <a:t> </a:t>
            </a:r>
            <a:r>
              <a:rPr lang="en-CA" sz="2500" dirty="0">
                <a:solidFill>
                  <a:srgbClr val="58396B"/>
                </a:solidFill>
                <a:effectLst/>
                <a:latin typeface="Source Sans Pro" panose="020B0503030403020204" pitchFamily="34" charset="0"/>
                <a:ea typeface="Source Sans Pro" panose="020B0503030403020204" pitchFamily="34" charset="0"/>
              </a:rPr>
              <a:t> </a:t>
            </a:r>
          </a:p>
        </p:txBody>
      </p:sp>
    </p:spTree>
    <p:extLst>
      <p:ext uri="{BB962C8B-B14F-4D97-AF65-F5344CB8AC3E}">
        <p14:creationId xmlns:p14="http://schemas.microsoft.com/office/powerpoint/2010/main" val="973629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B3722-4D9D-BD30-F05B-0DED40780EE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68E33DB-311D-7D74-52B9-052687296300}"/>
              </a:ext>
            </a:extLst>
          </p:cNvPr>
          <p:cNvGrpSpPr/>
          <p:nvPr/>
        </p:nvGrpSpPr>
        <p:grpSpPr>
          <a:xfrm rot="-10800000">
            <a:off x="344750" y="402103"/>
            <a:ext cx="11579645" cy="6348775"/>
            <a:chOff x="0" y="0"/>
            <a:chExt cx="4574675" cy="2508158"/>
          </a:xfrm>
        </p:grpSpPr>
        <p:sp>
          <p:nvSpPr>
            <p:cNvPr id="3" name="Freeform 3">
              <a:extLst>
                <a:ext uri="{FF2B5EF4-FFF2-40B4-BE49-F238E27FC236}">
                  <a16:creationId xmlns:a16="http://schemas.microsoft.com/office/drawing/2014/main" id="{AE2BE8A8-CFE6-35E9-DD0D-8B7DE8A68B73}"/>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dirty="0"/>
            </a:p>
          </p:txBody>
        </p:sp>
        <p:sp>
          <p:nvSpPr>
            <p:cNvPr id="4" name="TextBox 4">
              <a:extLst>
                <a:ext uri="{FF2B5EF4-FFF2-40B4-BE49-F238E27FC236}">
                  <a16:creationId xmlns:a16="http://schemas.microsoft.com/office/drawing/2014/main" id="{3BBC0FED-4E50-6DE4-B5D1-78C7AD9D4987}"/>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6DB5E7F6-CD18-12C5-EACC-447BF6580E29}"/>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B659C892-7552-AD3E-975B-3BBCB0AFA29C}"/>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9B5FBB06-A3CA-EBE1-4418-9A6CE5D373DB}"/>
              </a:ext>
            </a:extLst>
          </p:cNvPr>
          <p:cNvSpPr/>
          <p:nvPr/>
        </p:nvSpPr>
        <p:spPr>
          <a:xfrm>
            <a:off x="-560592" y="5683422"/>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8CB0A477-6CDF-619B-54C4-EF9D19ECC5E6}"/>
              </a:ext>
            </a:extLst>
          </p:cNvPr>
          <p:cNvSpPr txBox="1"/>
          <p:nvPr/>
        </p:nvSpPr>
        <p:spPr>
          <a:xfrm>
            <a:off x="1066462" y="1455822"/>
            <a:ext cx="4981894" cy="1614866"/>
          </a:xfrm>
          <a:prstGeom prst="rect">
            <a:avLst/>
          </a:prstGeom>
        </p:spPr>
        <p:txBody>
          <a:bodyPr lIns="0" tIns="0" rIns="0" bIns="0" rtlCol="0" anchor="t">
            <a:spAutoFit/>
          </a:bodyPr>
          <a:lstStyle/>
          <a:p>
            <a:pPr>
              <a:lnSpc>
                <a:spcPts val="6600"/>
              </a:lnSpc>
              <a:spcBef>
                <a:spcPct val="0"/>
              </a:spcBef>
            </a:pPr>
            <a:r>
              <a:rPr lang="en-US" sz="6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Lesson 2</a:t>
            </a:r>
          </a:p>
          <a:p>
            <a:pPr>
              <a:lnSpc>
                <a:spcPts val="6600"/>
              </a:lnSpc>
              <a:spcBef>
                <a:spcPct val="0"/>
              </a:spcBef>
            </a:pPr>
            <a:r>
              <a:rPr lang="en-US" sz="35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Orientation Selectivity</a:t>
            </a:r>
          </a:p>
        </p:txBody>
      </p:sp>
      <p:sp>
        <p:nvSpPr>
          <p:cNvPr id="11" name="TextBox 11">
            <a:extLst>
              <a:ext uri="{FF2B5EF4-FFF2-40B4-BE49-F238E27FC236}">
                <a16:creationId xmlns:a16="http://schemas.microsoft.com/office/drawing/2014/main" id="{2C92392E-5103-CD61-86FB-1B454E74A9AA}"/>
              </a:ext>
            </a:extLst>
          </p:cNvPr>
          <p:cNvSpPr txBox="1"/>
          <p:nvPr/>
        </p:nvSpPr>
        <p:spPr>
          <a:xfrm>
            <a:off x="1021491" y="3697373"/>
            <a:ext cx="4955209" cy="851067"/>
          </a:xfrm>
          <a:prstGeom prst="rect">
            <a:avLst/>
          </a:prstGeom>
        </p:spPr>
        <p:txBody>
          <a:bodyPr lIns="0" tIns="0" rIns="0" bIns="0" rtlCol="0" anchor="t">
            <a:spAutoFit/>
          </a:bodyPr>
          <a:lstStyle/>
          <a:p>
            <a:pPr>
              <a:lnSpc>
                <a:spcPct val="114000"/>
              </a:lnSpc>
              <a:spcBef>
                <a:spcPct val="0"/>
              </a:spcBef>
            </a:pPr>
            <a:r>
              <a:rPr lang="en-US" sz="2500" dirty="0">
                <a:solidFill>
                  <a:srgbClr val="FFFFFF"/>
                </a:solidFill>
                <a:latin typeface="Source Sans Pro" panose="020B0503030403020204" pitchFamily="34" charset="0"/>
                <a:ea typeface="Source Sans Pro" panose="020B0503030403020204" pitchFamily="34" charset="0"/>
                <a:cs typeface="Roboto"/>
                <a:sym typeface="Roboto"/>
              </a:rPr>
              <a:t>How do we </a:t>
            </a:r>
            <a:r>
              <a:rPr lang="en-US" sz="2500" i="1" dirty="0">
                <a:solidFill>
                  <a:srgbClr val="FFFFFF"/>
                </a:solidFill>
                <a:latin typeface="Source Sans Pro" panose="020B0503030403020204" pitchFamily="34" charset="0"/>
                <a:ea typeface="Source Sans Pro" panose="020B0503030403020204" pitchFamily="34" charset="0"/>
                <a:cs typeface="Roboto"/>
                <a:sym typeface="Roboto"/>
              </a:rPr>
              <a:t>recognize</a:t>
            </a:r>
            <a:r>
              <a:rPr lang="en-US" sz="2500" dirty="0">
                <a:solidFill>
                  <a:srgbClr val="FFFFFF"/>
                </a:solidFill>
                <a:latin typeface="Source Sans Pro" panose="020B0503030403020204" pitchFamily="34" charset="0"/>
                <a:ea typeface="Source Sans Pro" panose="020B0503030403020204" pitchFamily="34" charset="0"/>
                <a:cs typeface="Roboto"/>
                <a:sym typeface="Roboto"/>
              </a:rPr>
              <a:t> objects in the world?</a:t>
            </a:r>
          </a:p>
        </p:txBody>
      </p:sp>
      <p:pic>
        <p:nvPicPr>
          <p:cNvPr id="13" name="Picture 12" descr="A black eyeball in a white square&#10;&#10;AI-generated content may be incorrect.">
            <a:extLst>
              <a:ext uri="{FF2B5EF4-FFF2-40B4-BE49-F238E27FC236}">
                <a16:creationId xmlns:a16="http://schemas.microsoft.com/office/drawing/2014/main" id="{CCEA2E88-680A-C233-CC2D-F55AD44D4504}"/>
              </a:ext>
            </a:extLst>
          </p:cNvPr>
          <p:cNvPicPr>
            <a:picLocks noChangeAspect="1"/>
          </p:cNvPicPr>
          <p:nvPr/>
        </p:nvPicPr>
        <p:blipFill>
          <a:blip r:embed="rId6"/>
          <a:srcRect l="1169" t="1032" r="1690" b="14863"/>
          <a:stretch>
            <a:fillRect/>
          </a:stretch>
        </p:blipFill>
        <p:spPr>
          <a:xfrm>
            <a:off x="7042555" y="1659323"/>
            <a:ext cx="4036129" cy="4068506"/>
          </a:xfrm>
          <a:prstGeom prst="rect">
            <a:avLst/>
          </a:prstGeom>
        </p:spPr>
      </p:pic>
    </p:spTree>
    <p:extLst>
      <p:ext uri="{BB962C8B-B14F-4D97-AF65-F5344CB8AC3E}">
        <p14:creationId xmlns:p14="http://schemas.microsoft.com/office/powerpoint/2010/main" val="4000066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2568C-DB02-1A81-1E6E-18E02759FFA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4BFEF2E-47C1-6FFD-7ABA-D9C06CEEDB4A}"/>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7E8629E4-4AC8-A37F-AB92-25F52E58BFE9}"/>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620D67DA-0DC2-0EDF-A507-2755EBCDFF0B}"/>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71B3CD12-B969-E5FB-78A5-754BA91F16AB}"/>
              </a:ext>
            </a:extLst>
          </p:cNvPr>
          <p:cNvSpPr txBox="1"/>
          <p:nvPr/>
        </p:nvSpPr>
        <p:spPr>
          <a:xfrm>
            <a:off x="1066462" y="941841"/>
            <a:ext cx="4860809" cy="492443"/>
          </a:xfrm>
          <a:prstGeom prst="rect">
            <a:avLst/>
          </a:prstGeom>
        </p:spPr>
        <p:txBody>
          <a:bodyPr wrap="square" lIns="0" tIns="0" rIns="0" bIns="0" rtlCol="0" anchor="t">
            <a:spAutoFit/>
          </a:bodyPr>
          <a:lstStyle/>
          <a:p>
            <a:pPr>
              <a:spcBef>
                <a:spcPct val="0"/>
              </a:spcBef>
            </a:pPr>
            <a:r>
              <a:rPr lang="en-US" sz="32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Orientation selectivity</a:t>
            </a:r>
          </a:p>
        </p:txBody>
      </p:sp>
      <p:sp>
        <p:nvSpPr>
          <p:cNvPr id="6" name="TextBox 6">
            <a:extLst>
              <a:ext uri="{FF2B5EF4-FFF2-40B4-BE49-F238E27FC236}">
                <a16:creationId xmlns:a16="http://schemas.microsoft.com/office/drawing/2014/main" id="{5365FA8F-D574-5AA4-08A3-303B9D518A54}"/>
              </a:ext>
            </a:extLst>
          </p:cNvPr>
          <p:cNvSpPr txBox="1"/>
          <p:nvPr/>
        </p:nvSpPr>
        <p:spPr>
          <a:xfrm>
            <a:off x="1066462" y="2095348"/>
            <a:ext cx="4135242" cy="3693319"/>
          </a:xfrm>
          <a:prstGeom prst="rect">
            <a:avLst/>
          </a:prstGeom>
        </p:spPr>
        <p:txBody>
          <a:bodyPr lIns="0" tIns="0" rIns="0" bIns="0" rtlCol="0" anchor="t">
            <a:spAutoFit/>
          </a:bodyPr>
          <a:lstStyle/>
          <a:p>
            <a:r>
              <a:rPr lang="en-CA" sz="2400" dirty="0">
                <a:latin typeface="Source Sans Pro" panose="020B0503030403020204" pitchFamily="34" charset="0"/>
                <a:ea typeface="Source Sans Pro" panose="020B0503030403020204" pitchFamily="34" charset="0"/>
              </a:rPr>
              <a:t>Our visual system isn’t simply a collection of pixel detectors with center surround receptive fields. </a:t>
            </a:r>
          </a:p>
          <a:p>
            <a:endParaRPr lang="en-CA" sz="2400" dirty="0">
              <a:latin typeface="Source Sans Pro" panose="020B0503030403020204" pitchFamily="34" charset="0"/>
              <a:ea typeface="Source Sans Pro" panose="020B0503030403020204" pitchFamily="34" charset="0"/>
            </a:endParaRPr>
          </a:p>
          <a:p>
            <a:r>
              <a:rPr lang="en-CA" sz="2400" dirty="0">
                <a:latin typeface="Source Sans Pro" panose="020B0503030403020204" pitchFamily="34" charset="0"/>
                <a:ea typeface="Source Sans Pro" panose="020B0503030403020204" pitchFamily="34" charset="0"/>
              </a:rPr>
              <a:t>Objects in our visual field can be decomposed into a set of edges/lines of different orientations and positions.</a:t>
            </a:r>
          </a:p>
          <a:p>
            <a:endParaRPr lang="en-CA" sz="2400" dirty="0">
              <a:latin typeface="Source Sans Pro" panose="020B0503030403020204" pitchFamily="34" charset="0"/>
              <a:ea typeface="Source Sans Pro" panose="020B0503030403020204" pitchFamily="34" charset="0"/>
            </a:endParaRPr>
          </a:p>
        </p:txBody>
      </p:sp>
      <p:sp>
        <p:nvSpPr>
          <p:cNvPr id="8" name="Freeform 8">
            <a:extLst>
              <a:ext uri="{FF2B5EF4-FFF2-40B4-BE49-F238E27FC236}">
                <a16:creationId xmlns:a16="http://schemas.microsoft.com/office/drawing/2014/main" id="{A33E7424-3CA9-577F-B46A-B98BDE9B5F25}"/>
              </a:ext>
            </a:extLst>
          </p:cNvPr>
          <p:cNvSpPr/>
          <p:nvPr/>
        </p:nvSpPr>
        <p:spPr>
          <a:xfrm>
            <a:off x="9391998" y="-100896"/>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FF15C7F2-F0D0-C3FA-C9E1-0AF6591299C5}"/>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pic>
        <p:nvPicPr>
          <p:cNvPr id="14" name="Picture 13" descr="A house with a few circles and a black background&#10;&#10;AI-generated content may be incorrect.">
            <a:extLst>
              <a:ext uri="{FF2B5EF4-FFF2-40B4-BE49-F238E27FC236}">
                <a16:creationId xmlns:a16="http://schemas.microsoft.com/office/drawing/2014/main" id="{734623FC-1FA8-685B-F047-A57443F2DEB1}"/>
              </a:ext>
            </a:extLst>
          </p:cNvPr>
          <p:cNvPicPr>
            <a:picLocks noChangeAspect="1"/>
          </p:cNvPicPr>
          <p:nvPr/>
        </p:nvPicPr>
        <p:blipFill>
          <a:blip r:embed="rId7"/>
          <a:stretch>
            <a:fillRect/>
          </a:stretch>
        </p:blipFill>
        <p:spPr>
          <a:xfrm>
            <a:off x="5927271" y="-48350"/>
            <a:ext cx="5841757" cy="6128720"/>
          </a:xfrm>
          <a:prstGeom prst="rect">
            <a:avLst/>
          </a:prstGeom>
        </p:spPr>
      </p:pic>
    </p:spTree>
    <p:extLst>
      <p:ext uri="{BB962C8B-B14F-4D97-AF65-F5344CB8AC3E}">
        <p14:creationId xmlns:p14="http://schemas.microsoft.com/office/powerpoint/2010/main" val="79760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F83C8-B754-886E-FFC4-D1289185EFD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4AED11E-DF0C-A58E-5836-8422D1C6A80D}"/>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CFF7A018-240A-3654-31EB-01C2F9FC3F09}"/>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A3B1FFE2-E559-07CD-0BA4-E340C571A4EE}"/>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0074FD4E-A766-325C-8B50-4C61822B260C}"/>
              </a:ext>
            </a:extLst>
          </p:cNvPr>
          <p:cNvSpPr txBox="1"/>
          <p:nvPr/>
        </p:nvSpPr>
        <p:spPr>
          <a:xfrm>
            <a:off x="1066462" y="941841"/>
            <a:ext cx="4860809" cy="492443"/>
          </a:xfrm>
          <a:prstGeom prst="rect">
            <a:avLst/>
          </a:prstGeom>
        </p:spPr>
        <p:txBody>
          <a:bodyPr wrap="square" lIns="0" tIns="0" rIns="0" bIns="0" rtlCol="0" anchor="t">
            <a:spAutoFit/>
          </a:bodyPr>
          <a:lstStyle/>
          <a:p>
            <a:pPr>
              <a:spcBef>
                <a:spcPct val="0"/>
              </a:spcBef>
            </a:pPr>
            <a:r>
              <a:rPr lang="en-US" sz="32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Orientation selectivity</a:t>
            </a:r>
          </a:p>
        </p:txBody>
      </p:sp>
      <p:sp>
        <p:nvSpPr>
          <p:cNvPr id="8" name="Freeform 8">
            <a:extLst>
              <a:ext uri="{FF2B5EF4-FFF2-40B4-BE49-F238E27FC236}">
                <a16:creationId xmlns:a16="http://schemas.microsoft.com/office/drawing/2014/main" id="{DAAA2B62-823A-29F1-5E15-CF1FEF3A84ED}"/>
              </a:ext>
            </a:extLst>
          </p:cNvPr>
          <p:cNvSpPr/>
          <p:nvPr/>
        </p:nvSpPr>
        <p:spPr>
          <a:xfrm flipV="1">
            <a:off x="-512466" y="-159817"/>
            <a:ext cx="6009523" cy="1955827"/>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583CFF50-DB21-90B9-660B-D4EE1A59F418}"/>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nvGrpSpPr>
          <p:cNvPr id="11" name="Group 15">
            <a:extLst>
              <a:ext uri="{FF2B5EF4-FFF2-40B4-BE49-F238E27FC236}">
                <a16:creationId xmlns:a16="http://schemas.microsoft.com/office/drawing/2014/main" id="{3CBD3ED6-3F2D-C8FB-82C8-0E6B545CD435}"/>
              </a:ext>
            </a:extLst>
          </p:cNvPr>
          <p:cNvGrpSpPr/>
          <p:nvPr/>
        </p:nvGrpSpPr>
        <p:grpSpPr>
          <a:xfrm rot="-10800000">
            <a:off x="931272" y="869211"/>
            <a:ext cx="4645463" cy="4248566"/>
            <a:chOff x="0" y="-269239"/>
            <a:chExt cx="851201" cy="887743"/>
          </a:xfrm>
        </p:grpSpPr>
        <p:sp>
          <p:nvSpPr>
            <p:cNvPr id="12" name="Freeform 16">
              <a:extLst>
                <a:ext uri="{FF2B5EF4-FFF2-40B4-BE49-F238E27FC236}">
                  <a16:creationId xmlns:a16="http://schemas.microsoft.com/office/drawing/2014/main" id="{E6728E4B-783C-8C3A-C490-43AA95F59084}"/>
                </a:ext>
              </a:extLst>
            </p:cNvPr>
            <p:cNvSpPr/>
            <p:nvPr/>
          </p:nvSpPr>
          <p:spPr>
            <a:xfrm>
              <a:off x="0" y="-269239"/>
              <a:ext cx="851201" cy="618504"/>
            </a:xfrm>
            <a:custGeom>
              <a:avLst/>
              <a:gdLst/>
              <a:ahLst/>
              <a:cxnLst/>
              <a:rect l="l" t="t" r="r" b="b"/>
              <a:pathLst>
                <a:path w="851201" h="618504">
                  <a:moveTo>
                    <a:pt x="86237" y="0"/>
                  </a:moveTo>
                  <a:lnTo>
                    <a:pt x="764964" y="0"/>
                  </a:lnTo>
                  <a:cubicBezTo>
                    <a:pt x="812591" y="0"/>
                    <a:pt x="851201" y="38610"/>
                    <a:pt x="851201" y="86237"/>
                  </a:cubicBezTo>
                  <a:lnTo>
                    <a:pt x="851201" y="532267"/>
                  </a:lnTo>
                  <a:cubicBezTo>
                    <a:pt x="851201" y="579895"/>
                    <a:pt x="812591" y="618504"/>
                    <a:pt x="764964" y="618504"/>
                  </a:cubicBezTo>
                  <a:lnTo>
                    <a:pt x="86237" y="618504"/>
                  </a:lnTo>
                  <a:cubicBezTo>
                    <a:pt x="63365" y="618504"/>
                    <a:pt x="41431" y="609419"/>
                    <a:pt x="25258" y="593246"/>
                  </a:cubicBezTo>
                  <a:cubicBezTo>
                    <a:pt x="9086" y="577073"/>
                    <a:pt x="0" y="555139"/>
                    <a:pt x="0" y="532267"/>
                  </a:cubicBezTo>
                  <a:lnTo>
                    <a:pt x="0" y="86237"/>
                  </a:lnTo>
                  <a:cubicBezTo>
                    <a:pt x="0" y="38610"/>
                    <a:pt x="38610" y="0"/>
                    <a:pt x="86237" y="0"/>
                  </a:cubicBezTo>
                  <a:close/>
                </a:path>
              </a:pathLst>
            </a:custGeom>
            <a:solidFill>
              <a:srgbClr val="876899">
                <a:alpha val="75686"/>
              </a:srgbClr>
            </a:solidFill>
            <a:ln w="57150" cap="rnd">
              <a:solidFill>
                <a:srgbClr val="FFFFFF">
                  <a:alpha val="75686"/>
                </a:srgbClr>
              </a:solidFill>
              <a:prstDash val="solid"/>
              <a:round/>
            </a:ln>
          </p:spPr>
          <p:txBody>
            <a:bodyPr/>
            <a:lstStyle/>
            <a:p>
              <a:endParaRPr lang="en-US" sz="1200" dirty="0"/>
            </a:p>
          </p:txBody>
        </p:sp>
        <p:sp>
          <p:nvSpPr>
            <p:cNvPr id="13" name="TextBox 17">
              <a:extLst>
                <a:ext uri="{FF2B5EF4-FFF2-40B4-BE49-F238E27FC236}">
                  <a16:creationId xmlns:a16="http://schemas.microsoft.com/office/drawing/2014/main" id="{1A997C7C-D10C-DC80-072C-55544BB2A36C}"/>
                </a:ext>
              </a:extLst>
            </p:cNvPr>
            <p:cNvSpPr txBox="1"/>
            <p:nvPr/>
          </p:nvSpPr>
          <p:spPr>
            <a:xfrm>
              <a:off x="0" y="66675"/>
              <a:ext cx="851201" cy="551829"/>
            </a:xfrm>
            <a:prstGeom prst="rect">
              <a:avLst/>
            </a:prstGeom>
          </p:spPr>
          <p:txBody>
            <a:bodyPr lIns="33867" tIns="33867" rIns="33867" bIns="33867" rtlCol="0" anchor="ctr"/>
            <a:lstStyle/>
            <a:p>
              <a:pPr>
                <a:lnSpc>
                  <a:spcPts val="5960"/>
                </a:lnSpc>
                <a:spcBef>
                  <a:spcPct val="0"/>
                </a:spcBef>
              </a:pPr>
              <a:endParaRPr sz="1200"/>
            </a:p>
          </p:txBody>
        </p:sp>
      </p:grpSp>
      <p:sp>
        <p:nvSpPr>
          <p:cNvPr id="7" name="TextBox 6">
            <a:extLst>
              <a:ext uri="{FF2B5EF4-FFF2-40B4-BE49-F238E27FC236}">
                <a16:creationId xmlns:a16="http://schemas.microsoft.com/office/drawing/2014/main" id="{C108A07C-3D0B-256B-90BE-0CFCA3598032}"/>
              </a:ext>
            </a:extLst>
          </p:cNvPr>
          <p:cNvSpPr txBox="1"/>
          <p:nvPr/>
        </p:nvSpPr>
        <p:spPr>
          <a:xfrm>
            <a:off x="1186383" y="2600228"/>
            <a:ext cx="4135242" cy="1846659"/>
          </a:xfrm>
          <a:prstGeom prst="rect">
            <a:avLst/>
          </a:prstGeom>
        </p:spPr>
        <p:txBody>
          <a:bodyPr lIns="0" tIns="0" rIns="0" bIns="0" rtlCol="0" anchor="t">
            <a:spAutoFit/>
          </a:bodyPr>
          <a:lstStyle/>
          <a:p>
            <a:r>
              <a:rPr lang="en-CA" sz="2400" dirty="0">
                <a:latin typeface="Source Sans Pro" panose="020B0503030403020204" pitchFamily="34" charset="0"/>
                <a:ea typeface="Source Sans Pro" panose="020B0503030403020204" pitchFamily="34" charset="0"/>
              </a:rPr>
              <a:t>Luckily, our retina also has cells that </a:t>
            </a:r>
            <a:r>
              <a:rPr lang="en-CA" sz="2400" b="1" dirty="0">
                <a:latin typeface="Source Sans Pro" panose="020B0503030403020204" pitchFamily="34" charset="0"/>
                <a:ea typeface="Source Sans Pro" panose="020B0503030403020204" pitchFamily="34" charset="0"/>
              </a:rPr>
              <a:t>combine receptive fields </a:t>
            </a:r>
            <a:r>
              <a:rPr lang="en-CA" sz="2400" dirty="0">
                <a:latin typeface="Source Sans Pro" panose="020B0503030403020204" pitchFamily="34" charset="0"/>
                <a:ea typeface="Source Sans Pro" panose="020B0503030403020204" pitchFamily="34" charset="0"/>
              </a:rPr>
              <a:t>from multiple neurons with spatially adjacent receptive field centers.</a:t>
            </a:r>
          </a:p>
        </p:txBody>
      </p:sp>
      <p:grpSp>
        <p:nvGrpSpPr>
          <p:cNvPr id="14" name="Group 15">
            <a:extLst>
              <a:ext uri="{FF2B5EF4-FFF2-40B4-BE49-F238E27FC236}">
                <a16:creationId xmlns:a16="http://schemas.microsoft.com/office/drawing/2014/main" id="{2E58FADB-64BA-8C53-5CD8-7009EFC08953}"/>
              </a:ext>
            </a:extLst>
          </p:cNvPr>
          <p:cNvGrpSpPr/>
          <p:nvPr/>
        </p:nvGrpSpPr>
        <p:grpSpPr>
          <a:xfrm rot="-10800000">
            <a:off x="6096000" y="869211"/>
            <a:ext cx="4645463" cy="4248566"/>
            <a:chOff x="0" y="-269239"/>
            <a:chExt cx="851201" cy="887743"/>
          </a:xfrm>
        </p:grpSpPr>
        <p:sp>
          <p:nvSpPr>
            <p:cNvPr id="15" name="Freeform 16">
              <a:extLst>
                <a:ext uri="{FF2B5EF4-FFF2-40B4-BE49-F238E27FC236}">
                  <a16:creationId xmlns:a16="http://schemas.microsoft.com/office/drawing/2014/main" id="{D68F3805-7808-01B5-8F69-927A447A6B85}"/>
                </a:ext>
              </a:extLst>
            </p:cNvPr>
            <p:cNvSpPr/>
            <p:nvPr/>
          </p:nvSpPr>
          <p:spPr>
            <a:xfrm>
              <a:off x="0" y="-269239"/>
              <a:ext cx="851201" cy="618504"/>
            </a:xfrm>
            <a:custGeom>
              <a:avLst/>
              <a:gdLst/>
              <a:ahLst/>
              <a:cxnLst/>
              <a:rect l="l" t="t" r="r" b="b"/>
              <a:pathLst>
                <a:path w="851201" h="618504">
                  <a:moveTo>
                    <a:pt x="86237" y="0"/>
                  </a:moveTo>
                  <a:lnTo>
                    <a:pt x="764964" y="0"/>
                  </a:lnTo>
                  <a:cubicBezTo>
                    <a:pt x="812591" y="0"/>
                    <a:pt x="851201" y="38610"/>
                    <a:pt x="851201" y="86237"/>
                  </a:cubicBezTo>
                  <a:lnTo>
                    <a:pt x="851201" y="532267"/>
                  </a:lnTo>
                  <a:cubicBezTo>
                    <a:pt x="851201" y="579895"/>
                    <a:pt x="812591" y="618504"/>
                    <a:pt x="764964" y="618504"/>
                  </a:cubicBezTo>
                  <a:lnTo>
                    <a:pt x="86237" y="618504"/>
                  </a:lnTo>
                  <a:cubicBezTo>
                    <a:pt x="63365" y="618504"/>
                    <a:pt x="41431" y="609419"/>
                    <a:pt x="25258" y="593246"/>
                  </a:cubicBezTo>
                  <a:cubicBezTo>
                    <a:pt x="9086" y="577073"/>
                    <a:pt x="0" y="555139"/>
                    <a:pt x="0" y="532267"/>
                  </a:cubicBezTo>
                  <a:lnTo>
                    <a:pt x="0" y="86237"/>
                  </a:lnTo>
                  <a:cubicBezTo>
                    <a:pt x="0" y="38610"/>
                    <a:pt x="38610" y="0"/>
                    <a:pt x="86237" y="0"/>
                  </a:cubicBezTo>
                  <a:close/>
                </a:path>
              </a:pathLst>
            </a:custGeom>
            <a:solidFill>
              <a:srgbClr val="876899">
                <a:alpha val="75686"/>
              </a:srgbClr>
            </a:solidFill>
            <a:ln w="57150" cap="rnd">
              <a:solidFill>
                <a:srgbClr val="FFFFFF">
                  <a:alpha val="75686"/>
                </a:srgbClr>
              </a:solidFill>
              <a:prstDash val="solid"/>
              <a:round/>
            </a:ln>
          </p:spPr>
          <p:txBody>
            <a:bodyPr/>
            <a:lstStyle/>
            <a:p>
              <a:endParaRPr lang="en-US" sz="1200" dirty="0"/>
            </a:p>
          </p:txBody>
        </p:sp>
        <p:sp>
          <p:nvSpPr>
            <p:cNvPr id="16" name="TextBox 17">
              <a:extLst>
                <a:ext uri="{FF2B5EF4-FFF2-40B4-BE49-F238E27FC236}">
                  <a16:creationId xmlns:a16="http://schemas.microsoft.com/office/drawing/2014/main" id="{88EBA852-CFE7-FCC3-674D-F13612A668DE}"/>
                </a:ext>
              </a:extLst>
            </p:cNvPr>
            <p:cNvSpPr txBox="1"/>
            <p:nvPr/>
          </p:nvSpPr>
          <p:spPr>
            <a:xfrm>
              <a:off x="0" y="66675"/>
              <a:ext cx="851201" cy="551829"/>
            </a:xfrm>
            <a:prstGeom prst="rect">
              <a:avLst/>
            </a:prstGeom>
          </p:spPr>
          <p:txBody>
            <a:bodyPr lIns="33867" tIns="33867" rIns="33867" bIns="33867" rtlCol="0" anchor="ctr"/>
            <a:lstStyle/>
            <a:p>
              <a:pPr>
                <a:lnSpc>
                  <a:spcPts val="5960"/>
                </a:lnSpc>
                <a:spcBef>
                  <a:spcPct val="0"/>
                </a:spcBef>
              </a:pPr>
              <a:endParaRPr sz="1200"/>
            </a:p>
          </p:txBody>
        </p:sp>
      </p:grpSp>
      <p:sp>
        <p:nvSpPr>
          <p:cNvPr id="9" name="TextBox 8">
            <a:extLst>
              <a:ext uri="{FF2B5EF4-FFF2-40B4-BE49-F238E27FC236}">
                <a16:creationId xmlns:a16="http://schemas.microsoft.com/office/drawing/2014/main" id="{FFE889A9-CCAF-845F-74B1-2C19EE1803F3}"/>
              </a:ext>
            </a:extLst>
          </p:cNvPr>
          <p:cNvSpPr txBox="1"/>
          <p:nvPr/>
        </p:nvSpPr>
        <p:spPr>
          <a:xfrm>
            <a:off x="6367849" y="2784893"/>
            <a:ext cx="4135242" cy="1477328"/>
          </a:xfrm>
          <a:prstGeom prst="rect">
            <a:avLst/>
          </a:prstGeom>
        </p:spPr>
        <p:txBody>
          <a:bodyPr lIns="0" tIns="0" rIns="0" bIns="0" rtlCol="0" anchor="t">
            <a:spAutoFit/>
          </a:bodyPr>
          <a:lstStyle/>
          <a:p>
            <a:r>
              <a:rPr lang="en-CA" sz="2400" dirty="0">
                <a:latin typeface="Source Sans Pro" panose="020B0503030403020204" pitchFamily="34" charset="0"/>
                <a:ea typeface="Source Sans Pro" panose="020B0503030403020204" pitchFamily="34" charset="0"/>
              </a:rPr>
              <a:t>This can generate neurons that are selective to </a:t>
            </a:r>
            <a:r>
              <a:rPr lang="en-CA" sz="2400" b="1" dirty="0">
                <a:latin typeface="Source Sans Pro" panose="020B0503030403020204" pitchFamily="34" charset="0"/>
                <a:ea typeface="Source Sans Pro" panose="020B0503030403020204" pitchFamily="34" charset="0"/>
              </a:rPr>
              <a:t>edges or lines </a:t>
            </a:r>
            <a:r>
              <a:rPr lang="en-CA" sz="2400" dirty="0">
                <a:latin typeface="Source Sans Pro" panose="020B0503030403020204" pitchFamily="34" charset="0"/>
                <a:ea typeface="Source Sans Pro" panose="020B0503030403020204" pitchFamily="34" charset="0"/>
              </a:rPr>
              <a:t>of </a:t>
            </a:r>
            <a:r>
              <a:rPr lang="en-CA" sz="2400" b="1" dirty="0">
                <a:latin typeface="Source Sans Pro" panose="020B0503030403020204" pitchFamily="34" charset="0"/>
                <a:ea typeface="Source Sans Pro" panose="020B0503030403020204" pitchFamily="34" charset="0"/>
              </a:rPr>
              <a:t>specific orientations </a:t>
            </a:r>
            <a:r>
              <a:rPr lang="en-CA" sz="2400" dirty="0">
                <a:latin typeface="Source Sans Pro" panose="020B0503030403020204" pitchFamily="34" charset="0"/>
                <a:ea typeface="Source Sans Pro" panose="020B0503030403020204" pitchFamily="34" charset="0"/>
              </a:rPr>
              <a:t>within their receptive fields. </a:t>
            </a:r>
          </a:p>
        </p:txBody>
      </p:sp>
    </p:spTree>
    <p:extLst>
      <p:ext uri="{BB962C8B-B14F-4D97-AF65-F5344CB8AC3E}">
        <p14:creationId xmlns:p14="http://schemas.microsoft.com/office/powerpoint/2010/main" val="3167423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0C635-48E3-3BBA-0370-3B2766799A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587EB00-3467-FA81-33A6-56C0C5DB7F15}"/>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43D624BF-BC8C-92B3-E4CB-CCDA1A102CBF}"/>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F51B9AD9-7A2E-E079-7C2E-89DF1D7A2F33}"/>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4B696AA6-98D9-182B-2DFD-0E8579F7426E}"/>
              </a:ext>
            </a:extLst>
          </p:cNvPr>
          <p:cNvSpPr txBox="1"/>
          <p:nvPr/>
        </p:nvSpPr>
        <p:spPr>
          <a:xfrm>
            <a:off x="1208927" y="2919656"/>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1</a:t>
            </a:r>
          </a:p>
        </p:txBody>
      </p:sp>
      <p:sp>
        <p:nvSpPr>
          <p:cNvPr id="6" name="TextBox 6">
            <a:extLst>
              <a:ext uri="{FF2B5EF4-FFF2-40B4-BE49-F238E27FC236}">
                <a16:creationId xmlns:a16="http://schemas.microsoft.com/office/drawing/2014/main" id="{7B13042E-9442-6899-79A4-54DBA2466B53}"/>
              </a:ext>
            </a:extLst>
          </p:cNvPr>
          <p:cNvSpPr txBox="1"/>
          <p:nvPr/>
        </p:nvSpPr>
        <p:spPr>
          <a:xfrm>
            <a:off x="6906823" y="2882466"/>
            <a:ext cx="4135242" cy="861774"/>
          </a:xfrm>
          <a:prstGeom prst="rect">
            <a:avLst/>
          </a:prstGeom>
        </p:spPr>
        <p:txBody>
          <a:bodyPr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a ganglion cell that detects a vertical line</a:t>
            </a:r>
          </a:p>
        </p:txBody>
      </p:sp>
      <p:sp>
        <p:nvSpPr>
          <p:cNvPr id="7" name="Freeform 7">
            <a:extLst>
              <a:ext uri="{FF2B5EF4-FFF2-40B4-BE49-F238E27FC236}">
                <a16:creationId xmlns:a16="http://schemas.microsoft.com/office/drawing/2014/main" id="{D47646F9-DDA5-D1D5-81BC-1367E166ADB2}"/>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6EB95503-D311-0B56-B0E1-184EECF5A523}"/>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9B439467-4CCD-C0C2-26CA-105182E9265F}"/>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2124485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E8ACC-955A-B0B6-F9A3-6FCBB87A34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C6EBA04-EA56-11ED-9564-B902C1E65AC6}"/>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FC04FFEB-2307-5726-60E0-F11672BB7F05}"/>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97C6E173-4689-EAD2-DE7B-9EAC084DD6ED}"/>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2DA6DF5D-8E4D-7926-BFB7-31D0570C60B1}"/>
              </a:ext>
            </a:extLst>
          </p:cNvPr>
          <p:cNvSpPr txBox="1"/>
          <p:nvPr/>
        </p:nvSpPr>
        <p:spPr>
          <a:xfrm>
            <a:off x="1213947" y="2923356"/>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2</a:t>
            </a:r>
          </a:p>
        </p:txBody>
      </p:sp>
      <p:sp>
        <p:nvSpPr>
          <p:cNvPr id="6" name="TextBox 6">
            <a:extLst>
              <a:ext uri="{FF2B5EF4-FFF2-40B4-BE49-F238E27FC236}">
                <a16:creationId xmlns:a16="http://schemas.microsoft.com/office/drawing/2014/main" id="{BACDF6E6-3BDD-E134-B2C0-F595DA5E90CD}"/>
              </a:ext>
            </a:extLst>
          </p:cNvPr>
          <p:cNvSpPr txBox="1"/>
          <p:nvPr/>
        </p:nvSpPr>
        <p:spPr>
          <a:xfrm>
            <a:off x="6752898" y="2930410"/>
            <a:ext cx="4135242" cy="861774"/>
          </a:xfrm>
          <a:prstGeom prst="rect">
            <a:avLst/>
          </a:prstGeom>
        </p:spPr>
        <p:txBody>
          <a:bodyPr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a second ganglion cell that detects a diagonal line</a:t>
            </a:r>
          </a:p>
        </p:txBody>
      </p:sp>
      <p:sp>
        <p:nvSpPr>
          <p:cNvPr id="7" name="Freeform 7">
            <a:extLst>
              <a:ext uri="{FF2B5EF4-FFF2-40B4-BE49-F238E27FC236}">
                <a16:creationId xmlns:a16="http://schemas.microsoft.com/office/drawing/2014/main" id="{FA4C0AB6-65D5-6208-565B-0AB1535FFDD4}"/>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A5C884C0-EFC5-F667-1D0D-9087DE5877EF}"/>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7323D87F-88B2-7820-310D-C46297CA9681}"/>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836393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A8F26-2865-7358-3521-5597D2E804C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F0CAA4-825C-22C4-673C-9C5CBDEE75D4}"/>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76EEF00E-40AF-EA47-14A3-678038032613}"/>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C80679DC-C2A5-6023-9116-A666DBF376C3}"/>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3EA15F28-7516-E1E5-74C9-D67EB80CB8A5}"/>
              </a:ext>
            </a:extLst>
          </p:cNvPr>
          <p:cNvSpPr txBox="1"/>
          <p:nvPr/>
        </p:nvSpPr>
        <p:spPr>
          <a:xfrm>
            <a:off x="1200625" y="2920807"/>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3</a:t>
            </a:r>
          </a:p>
        </p:txBody>
      </p:sp>
      <p:sp>
        <p:nvSpPr>
          <p:cNvPr id="6" name="TextBox 6">
            <a:extLst>
              <a:ext uri="{FF2B5EF4-FFF2-40B4-BE49-F238E27FC236}">
                <a16:creationId xmlns:a16="http://schemas.microsoft.com/office/drawing/2014/main" id="{442AAE98-9057-4514-8DF6-D8A3C0F07756}"/>
              </a:ext>
            </a:extLst>
          </p:cNvPr>
          <p:cNvSpPr txBox="1"/>
          <p:nvPr/>
        </p:nvSpPr>
        <p:spPr>
          <a:xfrm>
            <a:off x="6841387" y="2771410"/>
            <a:ext cx="4135242" cy="1292662"/>
          </a:xfrm>
          <a:prstGeom prst="rect">
            <a:avLst/>
          </a:prstGeom>
        </p:spPr>
        <p:txBody>
          <a:bodyPr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two ganglion cells that detect vertical lines of different thicknesses</a:t>
            </a:r>
          </a:p>
        </p:txBody>
      </p:sp>
      <p:sp>
        <p:nvSpPr>
          <p:cNvPr id="7" name="Freeform 7">
            <a:extLst>
              <a:ext uri="{FF2B5EF4-FFF2-40B4-BE49-F238E27FC236}">
                <a16:creationId xmlns:a16="http://schemas.microsoft.com/office/drawing/2014/main" id="{B40205C1-D04F-CA3F-5904-D6478C9E3CEB}"/>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52D453F8-5418-88B7-3E57-099019489456}"/>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4606B55F-5645-510F-28D9-CBA411CD5251}"/>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707735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DFFA4-8DAA-2EFC-72CF-082A692DFB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862561F-5626-CD9C-99E0-EFC31066377B}"/>
              </a:ext>
            </a:extLst>
          </p:cNvPr>
          <p:cNvGrpSpPr/>
          <p:nvPr/>
        </p:nvGrpSpPr>
        <p:grpSpPr>
          <a:xfrm rot="-10800000">
            <a:off x="344750" y="411990"/>
            <a:ext cx="11579645" cy="6348775"/>
            <a:chOff x="0" y="0"/>
            <a:chExt cx="4574675" cy="2508158"/>
          </a:xfrm>
        </p:grpSpPr>
        <p:sp>
          <p:nvSpPr>
            <p:cNvPr id="3" name="Freeform 3">
              <a:extLst>
                <a:ext uri="{FF2B5EF4-FFF2-40B4-BE49-F238E27FC236}">
                  <a16:creationId xmlns:a16="http://schemas.microsoft.com/office/drawing/2014/main" id="{40DF3E53-E691-EF02-3E9B-9BBB1C648E33}"/>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3B9EB240-AD38-172E-A507-B7B583F4FD39}"/>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7" name="Freeform 7">
            <a:extLst>
              <a:ext uri="{FF2B5EF4-FFF2-40B4-BE49-F238E27FC236}">
                <a16:creationId xmlns:a16="http://schemas.microsoft.com/office/drawing/2014/main" id="{55628844-732C-362D-30D0-2CC773B6FDBD}"/>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D0B044A9-2F41-5AE9-4A0E-9520627B9518}"/>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0D7A64BF-281A-B66F-71B7-6F34AF40ABAD}"/>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5" name="TextBox 6">
            <a:extLst>
              <a:ext uri="{FF2B5EF4-FFF2-40B4-BE49-F238E27FC236}">
                <a16:creationId xmlns:a16="http://schemas.microsoft.com/office/drawing/2014/main" id="{0C05E482-06FB-5724-5460-48E7856F8E92}"/>
              </a:ext>
            </a:extLst>
          </p:cNvPr>
          <p:cNvSpPr txBox="1"/>
          <p:nvPr/>
        </p:nvSpPr>
        <p:spPr>
          <a:xfrm>
            <a:off x="768850" y="3429000"/>
            <a:ext cx="4941623" cy="4308872"/>
          </a:xfrm>
          <a:prstGeom prst="rect">
            <a:avLst/>
          </a:prstGeom>
        </p:spPr>
        <p:txBody>
          <a:bodyPr wrap="square" lIns="0" tIns="0" rIns="0" bIns="0" rtlCol="0" anchor="t">
            <a:spAutoFit/>
          </a:bodyPr>
          <a:lstStyle/>
          <a:p>
            <a:r>
              <a:rPr lang="en-CA" dirty="0">
                <a:latin typeface="Source Sans Pro" panose="020B0503030403020204" pitchFamily="34" charset="0"/>
                <a:ea typeface="Source Sans Pro" panose="020B0503030403020204" pitchFamily="34" charset="0"/>
              </a:rPr>
              <a:t>Combine the outputs of two orientation selective ganglion cells to detect a shape arising from the combination of two lines.</a:t>
            </a:r>
            <a:endParaRPr lang="en-CA" dirty="0"/>
          </a:p>
          <a:p>
            <a:endParaRPr lang="en-CA" dirty="0"/>
          </a:p>
          <a:p>
            <a:endParaRPr lang="en-CA" dirty="0"/>
          </a:p>
          <a:p>
            <a:r>
              <a:rPr lang="en-CA" dirty="0"/>
              <a:t>The buzzer should only sound when you present your target shape </a:t>
            </a:r>
            <a:r>
              <a:rPr lang="en-CA" dirty="0">
                <a:latin typeface="Source Sans Pro" panose="020B0503030403020204" pitchFamily="34" charset="0"/>
                <a:ea typeface="Source Sans Pro" panose="020B0503030403020204" pitchFamily="34" charset="0"/>
              </a:rPr>
              <a:t>(i.e., both ganglion cells  activated). </a:t>
            </a:r>
            <a:endParaRPr lang="en-CA" sz="2000" b="1" dirty="0">
              <a:latin typeface="Source Sans Pro" panose="020B0503030403020204" pitchFamily="34" charset="0"/>
              <a:ea typeface="Source Sans Pro" panose="020B0503030403020204" pitchFamily="34" charset="0"/>
            </a:endParaRPr>
          </a:p>
          <a:p>
            <a:endParaRPr lang="en-CA" dirty="0"/>
          </a:p>
          <a:p>
            <a:endParaRPr lang="en-CA" dirty="0"/>
          </a:p>
          <a:p>
            <a:endParaRPr lang="en-CA" sz="2000" dirty="0">
              <a:latin typeface="Source Sans Pro" panose="020B0503030403020204" pitchFamily="34" charset="0"/>
              <a:ea typeface="Source Sans Pro" panose="020B0503030403020204" pitchFamily="34" charset="0"/>
            </a:endParaRPr>
          </a:p>
          <a:p>
            <a:endParaRPr lang="en-CA" sz="2000" dirty="0">
              <a:latin typeface="Source Sans Pro" panose="020B0503030403020204" pitchFamily="34" charset="0"/>
              <a:ea typeface="Source Sans Pro" panose="020B0503030403020204" pitchFamily="34" charset="0"/>
            </a:endParaRPr>
          </a:p>
          <a:p>
            <a:endParaRPr lang="en-CA" sz="2000" dirty="0">
              <a:latin typeface="Source Sans Pro" panose="020B0503030403020204" pitchFamily="34" charset="0"/>
              <a:ea typeface="Source Sans Pro" panose="020B0503030403020204" pitchFamily="34" charset="0"/>
            </a:endParaRPr>
          </a:p>
          <a:p>
            <a:endParaRPr lang="en-CA" sz="2000" b="1" dirty="0">
              <a:latin typeface="Source Sans Pro" panose="020B0503030403020204" pitchFamily="34" charset="0"/>
              <a:ea typeface="Source Sans Pro" panose="020B0503030403020204" pitchFamily="34" charset="0"/>
            </a:endParaRPr>
          </a:p>
          <a:p>
            <a:endParaRPr lang="en-CA" sz="2000" dirty="0">
              <a:latin typeface="Source Sans Pro" panose="020B0503030403020204" pitchFamily="34" charset="0"/>
              <a:ea typeface="Source Sans Pro" panose="020B0503030403020204" pitchFamily="34" charset="0"/>
            </a:endParaRPr>
          </a:p>
        </p:txBody>
      </p:sp>
      <p:pic>
        <p:nvPicPr>
          <p:cNvPr id="9" name="Picture 8" descr="A screenshot of a computer&#10;&#10;AI-generated content may be incorrect.">
            <a:extLst>
              <a:ext uri="{FF2B5EF4-FFF2-40B4-BE49-F238E27FC236}">
                <a16:creationId xmlns:a16="http://schemas.microsoft.com/office/drawing/2014/main" id="{3EDAA732-B45E-A384-0F3C-AD822B063BE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02279" y="766125"/>
            <a:ext cx="4578396" cy="3730661"/>
          </a:xfrm>
          <a:prstGeom prst="rect">
            <a:avLst/>
          </a:prstGeom>
          <a:noFill/>
          <a:ln>
            <a:noFill/>
          </a:ln>
        </p:spPr>
      </p:pic>
      <p:sp>
        <p:nvSpPr>
          <p:cNvPr id="11" name="TextBox 5">
            <a:extLst>
              <a:ext uri="{FF2B5EF4-FFF2-40B4-BE49-F238E27FC236}">
                <a16:creationId xmlns:a16="http://schemas.microsoft.com/office/drawing/2014/main" id="{2CABD189-18F7-C7E9-DF47-9248973F2106}"/>
              </a:ext>
            </a:extLst>
          </p:cNvPr>
          <p:cNvSpPr txBox="1"/>
          <p:nvPr/>
        </p:nvSpPr>
        <p:spPr>
          <a:xfrm>
            <a:off x="768850" y="984887"/>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Challenge</a:t>
            </a:r>
          </a:p>
        </p:txBody>
      </p:sp>
      <p:sp>
        <p:nvSpPr>
          <p:cNvPr id="12" name="TextBox 6">
            <a:extLst>
              <a:ext uri="{FF2B5EF4-FFF2-40B4-BE49-F238E27FC236}">
                <a16:creationId xmlns:a16="http://schemas.microsoft.com/office/drawing/2014/main" id="{9636BE20-47AB-87B7-9C84-6E39F3DFC55B}"/>
              </a:ext>
            </a:extLst>
          </p:cNvPr>
          <p:cNvSpPr txBox="1"/>
          <p:nvPr/>
        </p:nvSpPr>
        <p:spPr>
          <a:xfrm>
            <a:off x="768850" y="1874709"/>
            <a:ext cx="3955243" cy="1538883"/>
          </a:xfrm>
          <a:prstGeom prst="rect">
            <a:avLst/>
          </a:prstGeom>
        </p:spPr>
        <p:txBody>
          <a:bodyPr wrap="square"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Build a shape detector with orientation selective receptive fields</a:t>
            </a:r>
          </a:p>
          <a:p>
            <a:r>
              <a:rPr lang="en-CA" sz="2500" dirty="0">
                <a:solidFill>
                  <a:srgbClr val="58396B"/>
                </a:solidFill>
                <a:latin typeface="Source Sans Pro" panose="020B0503030403020204" pitchFamily="34" charset="0"/>
                <a:ea typeface="Source Sans Pro" panose="020B0503030403020204" pitchFamily="34" charset="0"/>
              </a:rPr>
              <a:t> </a:t>
            </a:r>
            <a:r>
              <a:rPr lang="en-CA" sz="2500" dirty="0">
                <a:solidFill>
                  <a:srgbClr val="58396B"/>
                </a:solidFill>
                <a:effectLst/>
                <a:latin typeface="Source Sans Pro" panose="020B0503030403020204" pitchFamily="34" charset="0"/>
                <a:ea typeface="Source Sans Pro" panose="020B0503030403020204" pitchFamily="34" charset="0"/>
              </a:rPr>
              <a:t> </a:t>
            </a:r>
          </a:p>
        </p:txBody>
      </p:sp>
      <p:sp>
        <p:nvSpPr>
          <p:cNvPr id="14" name="TextBox 6">
            <a:extLst>
              <a:ext uri="{FF2B5EF4-FFF2-40B4-BE49-F238E27FC236}">
                <a16:creationId xmlns:a16="http://schemas.microsoft.com/office/drawing/2014/main" id="{F9D0374B-9AD4-EA38-5FC5-374E9BCB60F6}"/>
              </a:ext>
            </a:extLst>
          </p:cNvPr>
          <p:cNvSpPr txBox="1"/>
          <p:nvPr/>
        </p:nvSpPr>
        <p:spPr>
          <a:xfrm>
            <a:off x="6683985" y="4921021"/>
            <a:ext cx="5115099" cy="1384995"/>
          </a:xfrm>
          <a:prstGeom prst="rect">
            <a:avLst/>
          </a:prstGeom>
        </p:spPr>
        <p:txBody>
          <a:bodyPr wrap="square" lIns="0" tIns="0" rIns="0" bIns="0" rtlCol="0" anchor="t">
            <a:spAutoFit/>
          </a:bodyPr>
          <a:lstStyle/>
          <a:p>
            <a:r>
              <a:rPr lang="en-CA" dirty="0"/>
              <a:t>Once you’ve built the buzzer circuit (</a:t>
            </a:r>
            <a:r>
              <a:rPr lang="en-CA" dirty="0" err="1"/>
              <a:t>RetINaBox</a:t>
            </a:r>
            <a:r>
              <a:rPr lang="en-CA" dirty="0"/>
              <a:t> User Manual, page 14-15), connect the outputs of the two ganglion cells (the 3.3V digital out pins on the back of </a:t>
            </a:r>
            <a:r>
              <a:rPr lang="en-CA" dirty="0" err="1"/>
              <a:t>RetINaBox</a:t>
            </a:r>
            <a:r>
              <a:rPr lang="en-CA" dirty="0"/>
              <a:t>) and one of the grounds, to the buzzer circuit. </a:t>
            </a:r>
          </a:p>
        </p:txBody>
      </p:sp>
    </p:spTree>
    <p:extLst>
      <p:ext uri="{BB962C8B-B14F-4D97-AF65-F5344CB8AC3E}">
        <p14:creationId xmlns:p14="http://schemas.microsoft.com/office/powerpoint/2010/main" val="2559453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A05CF-2992-B64D-45FA-4796D5188E1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59AB22D-2A41-B8B2-CFE4-12362E5ECFFF}"/>
              </a:ext>
            </a:extLst>
          </p:cNvPr>
          <p:cNvGrpSpPr/>
          <p:nvPr/>
        </p:nvGrpSpPr>
        <p:grpSpPr>
          <a:xfrm rot="-10800000">
            <a:off x="344750" y="402103"/>
            <a:ext cx="11579645" cy="6348775"/>
            <a:chOff x="0" y="0"/>
            <a:chExt cx="4574675" cy="2508158"/>
          </a:xfrm>
        </p:grpSpPr>
        <p:sp>
          <p:nvSpPr>
            <p:cNvPr id="3" name="Freeform 3">
              <a:extLst>
                <a:ext uri="{FF2B5EF4-FFF2-40B4-BE49-F238E27FC236}">
                  <a16:creationId xmlns:a16="http://schemas.microsoft.com/office/drawing/2014/main" id="{2811793C-05BD-DF78-8754-6FB623446423}"/>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dirty="0"/>
            </a:p>
          </p:txBody>
        </p:sp>
        <p:sp>
          <p:nvSpPr>
            <p:cNvPr id="4" name="TextBox 4">
              <a:extLst>
                <a:ext uri="{FF2B5EF4-FFF2-40B4-BE49-F238E27FC236}">
                  <a16:creationId xmlns:a16="http://schemas.microsoft.com/office/drawing/2014/main" id="{021804B9-97B6-FABE-2657-EB5B965E5788}"/>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944C236A-608F-90AC-1A02-E54EFDE48EC6}"/>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75FAF75D-16F1-22E6-5414-BEDC069E1ECA}"/>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BCD3C87A-C1DB-8CF3-3BA3-6D5324ED20F0}"/>
              </a:ext>
            </a:extLst>
          </p:cNvPr>
          <p:cNvSpPr/>
          <p:nvPr/>
        </p:nvSpPr>
        <p:spPr>
          <a:xfrm>
            <a:off x="-560592" y="5683422"/>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A7DFF4FA-3626-B62F-4C1C-0AB4CD6BB023}"/>
              </a:ext>
            </a:extLst>
          </p:cNvPr>
          <p:cNvSpPr txBox="1"/>
          <p:nvPr/>
        </p:nvSpPr>
        <p:spPr>
          <a:xfrm>
            <a:off x="1066462" y="1455822"/>
            <a:ext cx="4981894" cy="1614866"/>
          </a:xfrm>
          <a:prstGeom prst="rect">
            <a:avLst/>
          </a:prstGeom>
        </p:spPr>
        <p:txBody>
          <a:bodyPr lIns="0" tIns="0" rIns="0" bIns="0" rtlCol="0" anchor="t">
            <a:spAutoFit/>
          </a:bodyPr>
          <a:lstStyle/>
          <a:p>
            <a:pPr>
              <a:lnSpc>
                <a:spcPts val="6600"/>
              </a:lnSpc>
              <a:spcBef>
                <a:spcPct val="0"/>
              </a:spcBef>
            </a:pPr>
            <a:r>
              <a:rPr lang="en-US" sz="6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Lesson 3</a:t>
            </a:r>
          </a:p>
          <a:p>
            <a:pPr>
              <a:lnSpc>
                <a:spcPts val="6600"/>
              </a:lnSpc>
              <a:spcBef>
                <a:spcPct val="0"/>
              </a:spcBef>
            </a:pPr>
            <a:r>
              <a:rPr lang="en-US" sz="35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Direction Selectivity</a:t>
            </a:r>
          </a:p>
        </p:txBody>
      </p:sp>
      <p:sp>
        <p:nvSpPr>
          <p:cNvPr id="11" name="TextBox 11">
            <a:extLst>
              <a:ext uri="{FF2B5EF4-FFF2-40B4-BE49-F238E27FC236}">
                <a16:creationId xmlns:a16="http://schemas.microsoft.com/office/drawing/2014/main" id="{FB09BDED-C6F6-2CEC-39C2-2F6DD975D16C}"/>
              </a:ext>
            </a:extLst>
          </p:cNvPr>
          <p:cNvSpPr txBox="1"/>
          <p:nvPr/>
        </p:nvSpPr>
        <p:spPr>
          <a:xfrm>
            <a:off x="1021491" y="3697373"/>
            <a:ext cx="4955209" cy="851067"/>
          </a:xfrm>
          <a:prstGeom prst="rect">
            <a:avLst/>
          </a:prstGeom>
        </p:spPr>
        <p:txBody>
          <a:bodyPr lIns="0" tIns="0" rIns="0" bIns="0" rtlCol="0" anchor="t">
            <a:spAutoFit/>
          </a:bodyPr>
          <a:lstStyle/>
          <a:p>
            <a:pPr>
              <a:lnSpc>
                <a:spcPct val="114000"/>
              </a:lnSpc>
              <a:spcBef>
                <a:spcPct val="0"/>
              </a:spcBef>
            </a:pPr>
            <a:r>
              <a:rPr lang="en-US" sz="2500" dirty="0">
                <a:solidFill>
                  <a:srgbClr val="FFFFFF"/>
                </a:solidFill>
                <a:latin typeface="Source Sans Pro" panose="020B0503030403020204" pitchFamily="34" charset="0"/>
                <a:ea typeface="Source Sans Pro" panose="020B0503030403020204" pitchFamily="34" charset="0"/>
                <a:cs typeface="Roboto"/>
                <a:sym typeface="Roboto"/>
              </a:rPr>
              <a:t>How do we know </a:t>
            </a:r>
            <a:r>
              <a:rPr lang="en-US" sz="2500" i="1" dirty="0">
                <a:solidFill>
                  <a:srgbClr val="FFFFFF"/>
                </a:solidFill>
                <a:latin typeface="Source Sans Pro" panose="020B0503030403020204" pitchFamily="34" charset="0"/>
                <a:ea typeface="Source Sans Pro" panose="020B0503030403020204" pitchFamily="34" charset="0"/>
                <a:cs typeface="Roboto"/>
                <a:sym typeface="Roboto"/>
              </a:rPr>
              <a:t>if</a:t>
            </a:r>
            <a:r>
              <a:rPr lang="en-US" sz="2500" dirty="0">
                <a:solidFill>
                  <a:srgbClr val="FFFFFF"/>
                </a:solidFill>
                <a:latin typeface="Source Sans Pro" panose="020B0503030403020204" pitchFamily="34" charset="0"/>
                <a:ea typeface="Source Sans Pro" panose="020B0503030403020204" pitchFamily="34" charset="0"/>
                <a:cs typeface="Roboto"/>
                <a:sym typeface="Roboto"/>
              </a:rPr>
              <a:t> and </a:t>
            </a:r>
            <a:r>
              <a:rPr lang="en-US" sz="2500" i="1" dirty="0">
                <a:solidFill>
                  <a:srgbClr val="FFFFFF"/>
                </a:solidFill>
                <a:latin typeface="Source Sans Pro" panose="020B0503030403020204" pitchFamily="34" charset="0"/>
                <a:ea typeface="Source Sans Pro" panose="020B0503030403020204" pitchFamily="34" charset="0"/>
                <a:cs typeface="Roboto"/>
                <a:sym typeface="Roboto"/>
              </a:rPr>
              <a:t>how</a:t>
            </a:r>
            <a:r>
              <a:rPr lang="en-US" sz="2500" dirty="0">
                <a:solidFill>
                  <a:srgbClr val="FFFFFF"/>
                </a:solidFill>
                <a:latin typeface="Source Sans Pro" panose="020B0503030403020204" pitchFamily="34" charset="0"/>
                <a:ea typeface="Source Sans Pro" panose="020B0503030403020204" pitchFamily="34" charset="0"/>
                <a:cs typeface="Roboto"/>
                <a:sym typeface="Roboto"/>
              </a:rPr>
              <a:t> objects are moving relative to us?</a:t>
            </a:r>
          </a:p>
        </p:txBody>
      </p:sp>
      <p:pic>
        <p:nvPicPr>
          <p:cNvPr id="13" name="Picture 12" descr="A black eyeball in a white square&#10;&#10;AI-generated content may be incorrect.">
            <a:extLst>
              <a:ext uri="{FF2B5EF4-FFF2-40B4-BE49-F238E27FC236}">
                <a16:creationId xmlns:a16="http://schemas.microsoft.com/office/drawing/2014/main" id="{E506FB99-2214-434A-E90C-FC23A60C960C}"/>
              </a:ext>
            </a:extLst>
          </p:cNvPr>
          <p:cNvPicPr>
            <a:picLocks noChangeAspect="1"/>
          </p:cNvPicPr>
          <p:nvPr/>
        </p:nvPicPr>
        <p:blipFill>
          <a:blip r:embed="rId6"/>
          <a:srcRect l="1169" t="1032" r="1690" b="14863"/>
          <a:stretch>
            <a:fillRect/>
          </a:stretch>
        </p:blipFill>
        <p:spPr>
          <a:xfrm>
            <a:off x="7042555" y="1659323"/>
            <a:ext cx="4036129" cy="4068506"/>
          </a:xfrm>
          <a:prstGeom prst="rect">
            <a:avLst/>
          </a:prstGeom>
        </p:spPr>
      </p:pic>
    </p:spTree>
    <p:extLst>
      <p:ext uri="{BB962C8B-B14F-4D97-AF65-F5344CB8AC3E}">
        <p14:creationId xmlns:p14="http://schemas.microsoft.com/office/powerpoint/2010/main" val="1055826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B3FF">
            <a:alpha val="40000"/>
          </a:srgbClr>
        </a:solidFill>
        <a:effectLst/>
      </p:bgPr>
    </p:bg>
    <p:spTree>
      <p:nvGrpSpPr>
        <p:cNvPr id="1" name="">
          <a:extLst>
            <a:ext uri="{FF2B5EF4-FFF2-40B4-BE49-F238E27FC236}">
              <a16:creationId xmlns:a16="http://schemas.microsoft.com/office/drawing/2014/main" id="{60268BC8-3395-4D9E-DF0F-F2A54D07A9D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C9087DB-686C-EE74-FDDE-603B381B13E2}"/>
              </a:ext>
            </a:extLst>
          </p:cNvPr>
          <p:cNvGrpSpPr/>
          <p:nvPr/>
        </p:nvGrpSpPr>
        <p:grpSpPr>
          <a:xfrm rot="-10800000">
            <a:off x="344750" y="247636"/>
            <a:ext cx="11579645" cy="6348775"/>
            <a:chOff x="0" y="0"/>
            <a:chExt cx="4574675" cy="2508158"/>
          </a:xfrm>
        </p:grpSpPr>
        <p:sp>
          <p:nvSpPr>
            <p:cNvPr id="3" name="Freeform 3">
              <a:extLst>
                <a:ext uri="{FF2B5EF4-FFF2-40B4-BE49-F238E27FC236}">
                  <a16:creationId xmlns:a16="http://schemas.microsoft.com/office/drawing/2014/main" id="{5176A36C-D1AC-1C15-0146-AC837FCFECD0}"/>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a:p>
          </p:txBody>
        </p:sp>
        <p:sp>
          <p:nvSpPr>
            <p:cNvPr id="4" name="TextBox 4">
              <a:extLst>
                <a:ext uri="{FF2B5EF4-FFF2-40B4-BE49-F238E27FC236}">
                  <a16:creationId xmlns:a16="http://schemas.microsoft.com/office/drawing/2014/main" id="{B7CA00AD-CFC6-BD7D-16FF-BA91E7635B08}"/>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4DE64D13-061A-485A-43A2-78138382B760}"/>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C6595A01-F3A7-06D2-B44D-914DC7BFF74D}"/>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EEAD015E-D3BF-C4CA-3F6B-328E83726E5B}"/>
              </a:ext>
            </a:extLst>
          </p:cNvPr>
          <p:cNvSpPr txBox="1"/>
          <p:nvPr/>
        </p:nvSpPr>
        <p:spPr>
          <a:xfrm>
            <a:off x="569854" y="326905"/>
            <a:ext cx="9381946" cy="1231106"/>
          </a:xfrm>
          <a:prstGeom prst="rect">
            <a:avLst/>
          </a:prstGeom>
        </p:spPr>
        <p:txBody>
          <a:bodyPr wrap="square" lIns="0" tIns="0" rIns="0" bIns="0" rtlCol="0" anchor="t">
            <a:spAutoFit/>
          </a:bodyPr>
          <a:lstStyle/>
          <a:p>
            <a:pPr>
              <a:spcBef>
                <a:spcPct val="0"/>
              </a:spcBef>
            </a:pPr>
            <a:r>
              <a:rPr lang="en-US" sz="48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How do we see?</a:t>
            </a:r>
          </a:p>
          <a:p>
            <a:pPr>
              <a:spcBef>
                <a:spcPct val="0"/>
              </a:spcBef>
            </a:pPr>
            <a:r>
              <a:rPr lang="en-US" sz="32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The retina</a:t>
            </a:r>
          </a:p>
        </p:txBody>
      </p:sp>
      <p:pic>
        <p:nvPicPr>
          <p:cNvPr id="14" name="Picture 13" descr="A screenshot of a cell division&#10;&#10;AI-generated content may be incorrect.">
            <a:extLst>
              <a:ext uri="{FF2B5EF4-FFF2-40B4-BE49-F238E27FC236}">
                <a16:creationId xmlns:a16="http://schemas.microsoft.com/office/drawing/2014/main" id="{69B57E6A-0931-E4A7-59B3-54CF81592302}"/>
              </a:ext>
            </a:extLst>
          </p:cNvPr>
          <p:cNvPicPr>
            <a:picLocks noChangeAspect="1"/>
          </p:cNvPicPr>
          <p:nvPr/>
        </p:nvPicPr>
        <p:blipFill>
          <a:blip r:embed="rId5"/>
          <a:srcRect l="12344" t="33091" r="49279" b="34291"/>
          <a:stretch>
            <a:fillRect/>
          </a:stretch>
        </p:blipFill>
        <p:spPr>
          <a:xfrm>
            <a:off x="7155735" y="1512836"/>
            <a:ext cx="4421295" cy="4659365"/>
          </a:xfrm>
          <a:prstGeom prst="rect">
            <a:avLst/>
          </a:prstGeom>
        </p:spPr>
      </p:pic>
      <p:sp>
        <p:nvSpPr>
          <p:cNvPr id="15" name="TextBox 10">
            <a:extLst>
              <a:ext uri="{FF2B5EF4-FFF2-40B4-BE49-F238E27FC236}">
                <a16:creationId xmlns:a16="http://schemas.microsoft.com/office/drawing/2014/main" id="{46FFFC7F-DCDF-5263-8299-FACFF164454E}"/>
              </a:ext>
            </a:extLst>
          </p:cNvPr>
          <p:cNvSpPr txBox="1"/>
          <p:nvPr/>
        </p:nvSpPr>
        <p:spPr>
          <a:xfrm>
            <a:off x="1539595" y="2941776"/>
            <a:ext cx="4421295" cy="1846659"/>
          </a:xfrm>
          <a:prstGeom prst="rect">
            <a:avLst/>
          </a:prstGeom>
        </p:spPr>
        <p:txBody>
          <a:bodyPr wrap="square" lIns="0" tIns="0" rIns="0" bIns="0" rtlCol="0" anchor="t">
            <a:spAutoFit/>
          </a:bodyPr>
          <a:lstStyle/>
          <a:p>
            <a:pPr>
              <a:spcBef>
                <a:spcPct val="0"/>
              </a:spcBef>
            </a:pPr>
            <a:r>
              <a:rPr lang="en-CA" sz="2400" dirty="0">
                <a:solidFill>
                  <a:srgbClr val="F2F2F2"/>
                </a:solidFill>
              </a:rPr>
              <a:t>Photoreceptors are arranged in a dense 3D arrangement.</a:t>
            </a:r>
          </a:p>
          <a:p>
            <a:pPr>
              <a:spcBef>
                <a:spcPct val="0"/>
              </a:spcBef>
            </a:pPr>
            <a:endParaRPr lang="en-CA" sz="2400" b="1" i="1" dirty="0">
              <a:solidFill>
                <a:srgbClr val="F2F2F2"/>
              </a:solidFill>
            </a:endParaRPr>
          </a:p>
          <a:p>
            <a:pPr>
              <a:spcBef>
                <a:spcPct val="0"/>
              </a:spcBef>
            </a:pPr>
            <a:r>
              <a:rPr lang="en-CA" sz="2400" dirty="0">
                <a:solidFill>
                  <a:srgbClr val="F2F2F2"/>
                </a:solidFill>
              </a:rPr>
              <a:t>Within a given retinal layer, cells form a 2D mosaic.</a:t>
            </a:r>
          </a:p>
        </p:txBody>
      </p:sp>
    </p:spTree>
    <p:extLst>
      <p:ext uri="{BB962C8B-B14F-4D97-AF65-F5344CB8AC3E}">
        <p14:creationId xmlns:p14="http://schemas.microsoft.com/office/powerpoint/2010/main" val="311226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14583-200C-608B-4561-EEF240EAC24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A694DA2-FD62-EF5C-336C-D821C5654D54}"/>
              </a:ext>
            </a:extLst>
          </p:cNvPr>
          <p:cNvGrpSpPr/>
          <p:nvPr/>
        </p:nvGrpSpPr>
        <p:grpSpPr>
          <a:xfrm rot="-10800000">
            <a:off x="344750" y="262090"/>
            <a:ext cx="11579645" cy="6348775"/>
            <a:chOff x="0" y="0"/>
            <a:chExt cx="4574675" cy="2508158"/>
          </a:xfrm>
        </p:grpSpPr>
        <p:sp>
          <p:nvSpPr>
            <p:cNvPr id="3" name="Freeform 3">
              <a:extLst>
                <a:ext uri="{FF2B5EF4-FFF2-40B4-BE49-F238E27FC236}">
                  <a16:creationId xmlns:a16="http://schemas.microsoft.com/office/drawing/2014/main" id="{BC99A351-ACD0-E2DE-5397-F92562C195C7}"/>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5DD93777-F1CA-67FE-3FC3-4E1B441BD6A8}"/>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CAF3C721-1FB5-97D8-F521-98D43BD7D68B}"/>
              </a:ext>
            </a:extLst>
          </p:cNvPr>
          <p:cNvSpPr txBox="1"/>
          <p:nvPr/>
        </p:nvSpPr>
        <p:spPr>
          <a:xfrm>
            <a:off x="1342077" y="3124677"/>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1</a:t>
            </a:r>
          </a:p>
        </p:txBody>
      </p:sp>
      <p:sp>
        <p:nvSpPr>
          <p:cNvPr id="6" name="TextBox 6">
            <a:extLst>
              <a:ext uri="{FF2B5EF4-FFF2-40B4-BE49-F238E27FC236}">
                <a16:creationId xmlns:a16="http://schemas.microsoft.com/office/drawing/2014/main" id="{BFE5291F-948D-8D61-F16D-3510BDFFAC2E}"/>
              </a:ext>
            </a:extLst>
          </p:cNvPr>
          <p:cNvSpPr txBox="1"/>
          <p:nvPr/>
        </p:nvSpPr>
        <p:spPr>
          <a:xfrm>
            <a:off x="6951406" y="2970789"/>
            <a:ext cx="4135242" cy="1154162"/>
          </a:xfrm>
          <a:prstGeom prst="rect">
            <a:avLst/>
          </a:prstGeom>
        </p:spPr>
        <p:txBody>
          <a:bodyPr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Build a leftward motion direction-selective ganglion cell</a:t>
            </a:r>
          </a:p>
        </p:txBody>
      </p:sp>
      <p:sp>
        <p:nvSpPr>
          <p:cNvPr id="7" name="Freeform 7">
            <a:extLst>
              <a:ext uri="{FF2B5EF4-FFF2-40B4-BE49-F238E27FC236}">
                <a16:creationId xmlns:a16="http://schemas.microsoft.com/office/drawing/2014/main" id="{ADECCB34-DE48-746D-C6A0-00F73C64C06B}"/>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79562287-77E1-5435-5637-B047D4BCCA4A}"/>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45C8A19C-C520-3B1A-3005-433FE7A01B69}"/>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2098483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8BBAB-9E6A-706A-9C7A-6E20ABCE1E7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8DF861-3748-2AED-00D9-69A1CF8EC242}"/>
              </a:ext>
            </a:extLst>
          </p:cNvPr>
          <p:cNvGrpSpPr/>
          <p:nvPr/>
        </p:nvGrpSpPr>
        <p:grpSpPr>
          <a:xfrm rot="-10800000">
            <a:off x="344750" y="262090"/>
            <a:ext cx="11579645" cy="6348775"/>
            <a:chOff x="0" y="0"/>
            <a:chExt cx="4574675" cy="2508158"/>
          </a:xfrm>
        </p:grpSpPr>
        <p:sp>
          <p:nvSpPr>
            <p:cNvPr id="3" name="Freeform 3">
              <a:extLst>
                <a:ext uri="{FF2B5EF4-FFF2-40B4-BE49-F238E27FC236}">
                  <a16:creationId xmlns:a16="http://schemas.microsoft.com/office/drawing/2014/main" id="{C6C34B4B-465A-0BF6-F814-02B785BB83C7}"/>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FB3929E5-824F-1803-AF4D-02B5602736A4}"/>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3AD3279C-8426-B604-BDDD-1EB41F70BB4A}"/>
              </a:ext>
            </a:extLst>
          </p:cNvPr>
          <p:cNvSpPr txBox="1"/>
          <p:nvPr/>
        </p:nvSpPr>
        <p:spPr>
          <a:xfrm>
            <a:off x="1342077" y="3124677"/>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2</a:t>
            </a:r>
          </a:p>
        </p:txBody>
      </p:sp>
      <p:sp>
        <p:nvSpPr>
          <p:cNvPr id="6" name="TextBox 6">
            <a:extLst>
              <a:ext uri="{FF2B5EF4-FFF2-40B4-BE49-F238E27FC236}">
                <a16:creationId xmlns:a16="http://schemas.microsoft.com/office/drawing/2014/main" id="{BEDC8211-E216-33EA-1F31-C69030A0687E}"/>
              </a:ext>
            </a:extLst>
          </p:cNvPr>
          <p:cNvSpPr txBox="1"/>
          <p:nvPr/>
        </p:nvSpPr>
        <p:spPr>
          <a:xfrm>
            <a:off x="6951406" y="2970789"/>
            <a:ext cx="4135242" cy="1154162"/>
          </a:xfrm>
          <a:prstGeom prst="rect">
            <a:avLst/>
          </a:prstGeom>
        </p:spPr>
        <p:txBody>
          <a:bodyPr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Build a rightward motion direction-selective ganglion cell</a:t>
            </a:r>
          </a:p>
        </p:txBody>
      </p:sp>
      <p:sp>
        <p:nvSpPr>
          <p:cNvPr id="7" name="Freeform 7">
            <a:extLst>
              <a:ext uri="{FF2B5EF4-FFF2-40B4-BE49-F238E27FC236}">
                <a16:creationId xmlns:a16="http://schemas.microsoft.com/office/drawing/2014/main" id="{BE58A77E-2938-9DBE-49A2-FD27B4F93BB0}"/>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DDC319A6-0190-75F5-EC14-E918265E1B0B}"/>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1C9FC584-95D0-2DDE-99F2-BF24CC4DE80A}"/>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3272336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055DD-1FBB-FAAA-A9B1-AA2380DBA2F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AB99B11-68E3-9AC8-A379-FFE9D1C575F6}"/>
              </a:ext>
            </a:extLst>
          </p:cNvPr>
          <p:cNvGrpSpPr/>
          <p:nvPr/>
        </p:nvGrpSpPr>
        <p:grpSpPr>
          <a:xfrm rot="-10800000">
            <a:off x="344750" y="262090"/>
            <a:ext cx="11579645" cy="6348775"/>
            <a:chOff x="0" y="0"/>
            <a:chExt cx="4574675" cy="2508158"/>
          </a:xfrm>
        </p:grpSpPr>
        <p:sp>
          <p:nvSpPr>
            <p:cNvPr id="3" name="Freeform 3">
              <a:extLst>
                <a:ext uri="{FF2B5EF4-FFF2-40B4-BE49-F238E27FC236}">
                  <a16:creationId xmlns:a16="http://schemas.microsoft.com/office/drawing/2014/main" id="{363597F0-1C88-2105-DE0B-4B141E2EDDA3}"/>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AD455239-590E-149C-E06A-DE49DEB03452}"/>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36BA48C8-F0F0-1933-2177-BED77ABB1FD3}"/>
              </a:ext>
            </a:extLst>
          </p:cNvPr>
          <p:cNvSpPr txBox="1"/>
          <p:nvPr/>
        </p:nvSpPr>
        <p:spPr>
          <a:xfrm>
            <a:off x="1342077" y="3124677"/>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3</a:t>
            </a:r>
          </a:p>
        </p:txBody>
      </p:sp>
      <p:sp>
        <p:nvSpPr>
          <p:cNvPr id="6" name="TextBox 6">
            <a:extLst>
              <a:ext uri="{FF2B5EF4-FFF2-40B4-BE49-F238E27FC236}">
                <a16:creationId xmlns:a16="http://schemas.microsoft.com/office/drawing/2014/main" id="{62BB2E8E-56A2-80BF-3816-E90B00D256E6}"/>
              </a:ext>
            </a:extLst>
          </p:cNvPr>
          <p:cNvSpPr txBox="1"/>
          <p:nvPr/>
        </p:nvSpPr>
        <p:spPr>
          <a:xfrm>
            <a:off x="6951406" y="2970789"/>
            <a:ext cx="4135242" cy="1154162"/>
          </a:xfrm>
          <a:prstGeom prst="rect">
            <a:avLst/>
          </a:prstGeom>
        </p:spPr>
        <p:txBody>
          <a:bodyPr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Build fast vs. slow motion preferring direction selective ganglion cells</a:t>
            </a:r>
          </a:p>
        </p:txBody>
      </p:sp>
      <p:sp>
        <p:nvSpPr>
          <p:cNvPr id="7" name="Freeform 7">
            <a:extLst>
              <a:ext uri="{FF2B5EF4-FFF2-40B4-BE49-F238E27FC236}">
                <a16:creationId xmlns:a16="http://schemas.microsoft.com/office/drawing/2014/main" id="{4620F24B-B637-AC9F-1053-F57D7F11B44C}"/>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3AC76DBD-05EA-560B-63E3-B4F985848C71}"/>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95A5D0D3-C2B4-7A46-9F2C-B109B2F56485}"/>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602332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B817D-F875-FDC9-3ABE-10867BCE15B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301C1AA-FC2D-31FE-E456-16B5E10E5C72}"/>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E4A177E1-ABE2-3552-F982-5F611630A2C2}"/>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333E0C99-8949-266C-339E-32A72B64AD26}"/>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A0EBA5EC-3FED-F5F1-6228-7A3A382006D2}"/>
              </a:ext>
            </a:extLst>
          </p:cNvPr>
          <p:cNvSpPr txBox="1"/>
          <p:nvPr/>
        </p:nvSpPr>
        <p:spPr>
          <a:xfrm>
            <a:off x="1066462" y="1212048"/>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Challenge</a:t>
            </a:r>
          </a:p>
        </p:txBody>
      </p:sp>
      <p:sp>
        <p:nvSpPr>
          <p:cNvPr id="7" name="Freeform 7">
            <a:extLst>
              <a:ext uri="{FF2B5EF4-FFF2-40B4-BE49-F238E27FC236}">
                <a16:creationId xmlns:a16="http://schemas.microsoft.com/office/drawing/2014/main" id="{5DFEB13A-3169-3FE6-3BF5-5D1340BAD028}"/>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410CC2F3-0D78-3588-FF94-09E46635CCAB}"/>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DE33F6B8-5DFB-84D5-15A4-2CFCA69ED8CF}"/>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5" name="TextBox 6">
            <a:extLst>
              <a:ext uri="{FF2B5EF4-FFF2-40B4-BE49-F238E27FC236}">
                <a16:creationId xmlns:a16="http://schemas.microsoft.com/office/drawing/2014/main" id="{A6216CF1-4ABF-5547-D050-8788D73EA2A7}"/>
              </a:ext>
            </a:extLst>
          </p:cNvPr>
          <p:cNvSpPr txBox="1"/>
          <p:nvPr/>
        </p:nvSpPr>
        <p:spPr>
          <a:xfrm>
            <a:off x="1066462" y="2807069"/>
            <a:ext cx="4965387" cy="2769989"/>
          </a:xfrm>
          <a:prstGeom prst="rect">
            <a:avLst/>
          </a:prstGeom>
        </p:spPr>
        <p:txBody>
          <a:bodyPr wrap="square" lIns="0" tIns="0" rIns="0" bIns="0" rtlCol="0" anchor="t">
            <a:spAutoFit/>
          </a:bodyPr>
          <a:lstStyle/>
          <a:p>
            <a:r>
              <a:rPr lang="en-CA" sz="2000" dirty="0">
                <a:latin typeface="Source Sans Pro" panose="020B0503030403020204" pitchFamily="34" charset="0"/>
                <a:ea typeface="Source Sans Pro" panose="020B0503030403020204" pitchFamily="34" charset="0"/>
              </a:rPr>
              <a:t>Players move a paddle to bounce a ball to break several rows of bricks. The goal is to clear all the bricks without letting the ball drop. </a:t>
            </a:r>
          </a:p>
          <a:p>
            <a:endParaRPr lang="en-CA" sz="2000" dirty="0">
              <a:latin typeface="Source Sans Pro" panose="020B0503030403020204" pitchFamily="34" charset="0"/>
              <a:ea typeface="Source Sans Pro" panose="020B0503030403020204" pitchFamily="34" charset="0"/>
            </a:endParaRPr>
          </a:p>
          <a:p>
            <a:r>
              <a:rPr lang="en-CA" sz="2000" dirty="0">
                <a:latin typeface="Source Sans Pro" panose="020B0503030403020204" pitchFamily="34" charset="0"/>
                <a:ea typeface="Source Sans Pro" panose="020B0503030403020204" pitchFamily="34" charset="0"/>
              </a:rPr>
              <a:t>Your task is to configure two ganglion cells with opposite direction selectivity and use them as the input controls for the game inside the </a:t>
            </a:r>
            <a:r>
              <a:rPr lang="en-CA" sz="2000" dirty="0" err="1">
                <a:latin typeface="Source Sans Pro" panose="020B0503030403020204" pitchFamily="34" charset="0"/>
                <a:ea typeface="Source Sans Pro" panose="020B0503030403020204" pitchFamily="34" charset="0"/>
              </a:rPr>
              <a:t>RetINaBox</a:t>
            </a:r>
            <a:r>
              <a:rPr lang="en-CA" sz="2000" dirty="0">
                <a:latin typeface="Source Sans Pro" panose="020B0503030403020204" pitchFamily="34" charset="0"/>
                <a:ea typeface="Source Sans Pro" panose="020B0503030403020204" pitchFamily="34" charset="0"/>
              </a:rPr>
              <a:t> GUI.</a:t>
            </a:r>
          </a:p>
        </p:txBody>
      </p:sp>
      <p:pic>
        <p:nvPicPr>
          <p:cNvPr id="11" name="Picture 10" descr="A screenshot of a computer&#10;&#10;AI-generated content may be incorrect.">
            <a:extLst>
              <a:ext uri="{FF2B5EF4-FFF2-40B4-BE49-F238E27FC236}">
                <a16:creationId xmlns:a16="http://schemas.microsoft.com/office/drawing/2014/main" id="{CC4DD633-E9B4-1439-AEB8-FB105DE0676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483" b="2"/>
          <a:stretch>
            <a:fillRect/>
          </a:stretch>
        </p:blipFill>
        <p:spPr bwMode="auto">
          <a:xfrm>
            <a:off x="6597460" y="1456666"/>
            <a:ext cx="4965386" cy="4433036"/>
          </a:xfrm>
          <a:prstGeom prst="rect">
            <a:avLst/>
          </a:prstGeom>
          <a:ln>
            <a:noFill/>
          </a:ln>
          <a:extLst>
            <a:ext uri="{53640926-AAD7-44D8-BBD7-CCE9431645EC}">
              <a14:shadowObscured xmlns:a14="http://schemas.microsoft.com/office/drawing/2010/main"/>
            </a:ext>
          </a:extLst>
        </p:spPr>
      </p:pic>
      <p:sp>
        <p:nvSpPr>
          <p:cNvPr id="13" name="TextBox 6">
            <a:extLst>
              <a:ext uri="{FF2B5EF4-FFF2-40B4-BE49-F238E27FC236}">
                <a16:creationId xmlns:a16="http://schemas.microsoft.com/office/drawing/2014/main" id="{B3043702-E84C-97D6-787B-CE075C4EB705}"/>
              </a:ext>
            </a:extLst>
          </p:cNvPr>
          <p:cNvSpPr txBox="1"/>
          <p:nvPr/>
        </p:nvSpPr>
        <p:spPr>
          <a:xfrm>
            <a:off x="1066462" y="2042495"/>
            <a:ext cx="3955243" cy="769441"/>
          </a:xfrm>
          <a:prstGeom prst="rect">
            <a:avLst/>
          </a:prstGeom>
        </p:spPr>
        <p:txBody>
          <a:bodyPr wrap="square"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Block Breaker</a:t>
            </a:r>
          </a:p>
          <a:p>
            <a:r>
              <a:rPr lang="en-CA" sz="2500" dirty="0">
                <a:solidFill>
                  <a:srgbClr val="58396B"/>
                </a:solidFill>
                <a:latin typeface="Source Sans Pro" panose="020B0503030403020204" pitchFamily="34" charset="0"/>
                <a:ea typeface="Source Sans Pro" panose="020B0503030403020204" pitchFamily="34" charset="0"/>
              </a:rPr>
              <a:t> </a:t>
            </a:r>
            <a:r>
              <a:rPr lang="en-CA" sz="2500" dirty="0">
                <a:solidFill>
                  <a:srgbClr val="58396B"/>
                </a:solidFill>
                <a:effectLst/>
                <a:latin typeface="Source Sans Pro" panose="020B0503030403020204" pitchFamily="34" charset="0"/>
                <a:ea typeface="Source Sans Pro" panose="020B0503030403020204" pitchFamily="34" charset="0"/>
              </a:rPr>
              <a:t> </a:t>
            </a:r>
          </a:p>
        </p:txBody>
      </p:sp>
      <p:sp>
        <p:nvSpPr>
          <p:cNvPr id="14" name="TextBox 10">
            <a:extLst>
              <a:ext uri="{FF2B5EF4-FFF2-40B4-BE49-F238E27FC236}">
                <a16:creationId xmlns:a16="http://schemas.microsoft.com/office/drawing/2014/main" id="{5B53F95E-95A7-297B-0C29-8C5815C73DA9}"/>
              </a:ext>
            </a:extLst>
          </p:cNvPr>
          <p:cNvSpPr txBox="1"/>
          <p:nvPr/>
        </p:nvSpPr>
        <p:spPr>
          <a:xfrm>
            <a:off x="7604771" y="5935239"/>
            <a:ext cx="4242478" cy="545021"/>
          </a:xfrm>
          <a:prstGeom prst="rect">
            <a:avLst/>
          </a:prstGeom>
        </p:spPr>
        <p:txBody>
          <a:bodyPr wrap="square" lIns="0" tIns="0" rIns="0" bIns="0" rtlCol="0" anchor="t">
            <a:spAutoFit/>
          </a:bodyPr>
          <a:lstStyle/>
          <a:p>
            <a:pPr>
              <a:lnSpc>
                <a:spcPts val="2239"/>
              </a:lnSpc>
              <a:spcBef>
                <a:spcPct val="0"/>
              </a:spcBef>
            </a:pPr>
            <a:r>
              <a:rPr lang="en-CA" sz="1600" dirty="0">
                <a:latin typeface="Source Sans Pro" panose="020B0503030403020204" pitchFamily="34" charset="0"/>
                <a:ea typeface="Source Sans Pro" panose="020B0503030403020204" pitchFamily="34" charset="0"/>
              </a:rPr>
              <a:t>Lessons &gt; Lesson 3 &gt; Block Breaker)</a:t>
            </a:r>
          </a:p>
          <a:p>
            <a:pPr>
              <a:lnSpc>
                <a:spcPts val="2239"/>
              </a:lnSpc>
              <a:spcBef>
                <a:spcPct val="0"/>
              </a:spcBef>
            </a:pPr>
            <a:endParaRPr lang="en-US" sz="1200"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350429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1F784-7B74-DFD5-D5C5-80AD4F64E86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8D946A7-55F3-2D41-9FF4-97DD265C3036}"/>
              </a:ext>
            </a:extLst>
          </p:cNvPr>
          <p:cNvGrpSpPr/>
          <p:nvPr/>
        </p:nvGrpSpPr>
        <p:grpSpPr>
          <a:xfrm rot="-10800000">
            <a:off x="344750" y="402103"/>
            <a:ext cx="11579645" cy="6348775"/>
            <a:chOff x="0" y="0"/>
            <a:chExt cx="4574675" cy="2508158"/>
          </a:xfrm>
        </p:grpSpPr>
        <p:sp>
          <p:nvSpPr>
            <p:cNvPr id="3" name="Freeform 3">
              <a:extLst>
                <a:ext uri="{FF2B5EF4-FFF2-40B4-BE49-F238E27FC236}">
                  <a16:creationId xmlns:a16="http://schemas.microsoft.com/office/drawing/2014/main" id="{41FFB4BB-74EC-04DF-F3E1-9C2E617DF0DC}"/>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dirty="0"/>
            </a:p>
          </p:txBody>
        </p:sp>
        <p:sp>
          <p:nvSpPr>
            <p:cNvPr id="4" name="TextBox 4">
              <a:extLst>
                <a:ext uri="{FF2B5EF4-FFF2-40B4-BE49-F238E27FC236}">
                  <a16:creationId xmlns:a16="http://schemas.microsoft.com/office/drawing/2014/main" id="{27AF8085-A6AB-BD67-5F66-504E29100316}"/>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DABAE76F-E305-CA2D-FD1A-CDA92210C38F}"/>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ECAE89F3-B439-1145-C306-F4DDD05C7B27}"/>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D707DBC2-99B2-8904-2D1B-8D9343719AC9}"/>
              </a:ext>
            </a:extLst>
          </p:cNvPr>
          <p:cNvSpPr/>
          <p:nvPr/>
        </p:nvSpPr>
        <p:spPr>
          <a:xfrm>
            <a:off x="-560592" y="5683422"/>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672C8244-F53D-747C-9B7D-8CB9379C57F7}"/>
              </a:ext>
            </a:extLst>
          </p:cNvPr>
          <p:cNvSpPr txBox="1"/>
          <p:nvPr/>
        </p:nvSpPr>
        <p:spPr>
          <a:xfrm>
            <a:off x="1066462" y="1455822"/>
            <a:ext cx="4981894" cy="1614866"/>
          </a:xfrm>
          <a:prstGeom prst="rect">
            <a:avLst/>
          </a:prstGeom>
        </p:spPr>
        <p:txBody>
          <a:bodyPr lIns="0" tIns="0" rIns="0" bIns="0" rtlCol="0" anchor="t">
            <a:spAutoFit/>
          </a:bodyPr>
          <a:lstStyle/>
          <a:p>
            <a:pPr>
              <a:lnSpc>
                <a:spcPts val="6600"/>
              </a:lnSpc>
              <a:spcBef>
                <a:spcPct val="0"/>
              </a:spcBef>
            </a:pPr>
            <a:r>
              <a:rPr lang="en-US" sz="6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Lesson 4</a:t>
            </a:r>
          </a:p>
          <a:p>
            <a:pPr>
              <a:lnSpc>
                <a:spcPts val="6600"/>
              </a:lnSpc>
              <a:spcBef>
                <a:spcPct val="0"/>
              </a:spcBef>
            </a:pPr>
            <a:r>
              <a:rPr lang="en-US" sz="35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Discovery Mode</a:t>
            </a:r>
          </a:p>
        </p:txBody>
      </p:sp>
      <p:sp>
        <p:nvSpPr>
          <p:cNvPr id="11" name="TextBox 11">
            <a:extLst>
              <a:ext uri="{FF2B5EF4-FFF2-40B4-BE49-F238E27FC236}">
                <a16:creationId xmlns:a16="http://schemas.microsoft.com/office/drawing/2014/main" id="{F107CC45-646C-F6F7-0BA2-A788BD0600CD}"/>
              </a:ext>
            </a:extLst>
          </p:cNvPr>
          <p:cNvSpPr txBox="1"/>
          <p:nvPr/>
        </p:nvSpPr>
        <p:spPr>
          <a:xfrm>
            <a:off x="1021491" y="3502503"/>
            <a:ext cx="5223516" cy="1923604"/>
          </a:xfrm>
          <a:prstGeom prst="rect">
            <a:avLst/>
          </a:prstGeom>
        </p:spPr>
        <p:txBody>
          <a:bodyPr wrap="square" lIns="0" tIns="0" rIns="0" bIns="0" rtlCol="0" anchor="t">
            <a:spAutoFit/>
          </a:bodyPr>
          <a:lstStyle/>
          <a:p>
            <a:r>
              <a:rPr lang="en-CA" sz="2500" dirty="0">
                <a:solidFill>
                  <a:srgbClr val="F2F2F2"/>
                </a:solidFill>
                <a:latin typeface="Source Sans Pro" panose="020B0503030403020204" pitchFamily="34" charset="0"/>
                <a:ea typeface="Source Sans Pro" panose="020B0503030403020204" pitchFamily="34" charset="0"/>
              </a:rPr>
              <a:t>It’s your turn discover which visual stimuli best activate visual neurons and discover what circuit connectivity properties underlie such feature selectivity.</a:t>
            </a:r>
          </a:p>
        </p:txBody>
      </p:sp>
      <p:pic>
        <p:nvPicPr>
          <p:cNvPr id="13" name="Picture 12" descr="A black eyeball in a white square&#10;&#10;AI-generated content may be incorrect.">
            <a:extLst>
              <a:ext uri="{FF2B5EF4-FFF2-40B4-BE49-F238E27FC236}">
                <a16:creationId xmlns:a16="http://schemas.microsoft.com/office/drawing/2014/main" id="{0D6F2DA6-3323-5568-569A-1F744C4D25CA}"/>
              </a:ext>
            </a:extLst>
          </p:cNvPr>
          <p:cNvPicPr>
            <a:picLocks noChangeAspect="1"/>
          </p:cNvPicPr>
          <p:nvPr/>
        </p:nvPicPr>
        <p:blipFill>
          <a:blip r:embed="rId6"/>
          <a:srcRect l="1169" t="1032" r="1690" b="14863"/>
          <a:stretch>
            <a:fillRect/>
          </a:stretch>
        </p:blipFill>
        <p:spPr>
          <a:xfrm>
            <a:off x="7042555" y="1659323"/>
            <a:ext cx="4036129" cy="4068506"/>
          </a:xfrm>
          <a:prstGeom prst="rect">
            <a:avLst/>
          </a:prstGeom>
        </p:spPr>
      </p:pic>
    </p:spTree>
    <p:extLst>
      <p:ext uri="{BB962C8B-B14F-4D97-AF65-F5344CB8AC3E}">
        <p14:creationId xmlns:p14="http://schemas.microsoft.com/office/powerpoint/2010/main" val="1227174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33F63-6B45-9664-BEC2-C7E21A1B8FB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339686E-5792-7D89-7363-A41298FFECEE}"/>
              </a:ext>
            </a:extLst>
          </p:cNvPr>
          <p:cNvGrpSpPr/>
          <p:nvPr/>
        </p:nvGrpSpPr>
        <p:grpSpPr>
          <a:xfrm rot="-10800000">
            <a:off x="344750" y="262090"/>
            <a:ext cx="11579645" cy="6348775"/>
            <a:chOff x="0" y="0"/>
            <a:chExt cx="4574675" cy="2508158"/>
          </a:xfrm>
        </p:grpSpPr>
        <p:sp>
          <p:nvSpPr>
            <p:cNvPr id="3" name="Freeform 3">
              <a:extLst>
                <a:ext uri="{FF2B5EF4-FFF2-40B4-BE49-F238E27FC236}">
                  <a16:creationId xmlns:a16="http://schemas.microsoft.com/office/drawing/2014/main" id="{5665A94A-2D80-23C0-8CE4-E14DDE44C899}"/>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dirty="0"/>
            </a:p>
          </p:txBody>
        </p:sp>
        <p:sp>
          <p:nvSpPr>
            <p:cNvPr id="4" name="TextBox 4">
              <a:extLst>
                <a:ext uri="{FF2B5EF4-FFF2-40B4-BE49-F238E27FC236}">
                  <a16:creationId xmlns:a16="http://schemas.microsoft.com/office/drawing/2014/main" id="{E6167ABD-970A-27F0-A946-6015CE661B94}"/>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7" name="Freeform 7">
            <a:extLst>
              <a:ext uri="{FF2B5EF4-FFF2-40B4-BE49-F238E27FC236}">
                <a16:creationId xmlns:a16="http://schemas.microsoft.com/office/drawing/2014/main" id="{6F5A0CDD-B780-D46C-5CA9-63E822446BAC}"/>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49DEA6B9-D0B3-7F0A-84EA-E2B6B0FF676C}"/>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12B014EB-1AA9-8734-3302-37AEBB620AC3}"/>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5" name="TextBox 6">
            <a:extLst>
              <a:ext uri="{FF2B5EF4-FFF2-40B4-BE49-F238E27FC236}">
                <a16:creationId xmlns:a16="http://schemas.microsoft.com/office/drawing/2014/main" id="{7EADE5D7-5A61-BAE8-AC9A-64F6DE510EE8}"/>
              </a:ext>
            </a:extLst>
          </p:cNvPr>
          <p:cNvSpPr txBox="1"/>
          <p:nvPr/>
        </p:nvSpPr>
        <p:spPr>
          <a:xfrm>
            <a:off x="6312027" y="1656068"/>
            <a:ext cx="4606977" cy="3693319"/>
          </a:xfrm>
          <a:prstGeom prst="rect">
            <a:avLst/>
          </a:prstGeom>
        </p:spPr>
        <p:txBody>
          <a:bodyPr wrap="square" lIns="0" tIns="0" rIns="0" bIns="0" rtlCol="0" anchor="t">
            <a:spAutoFit/>
          </a:bodyPr>
          <a:lstStyle/>
          <a:p>
            <a:r>
              <a:rPr lang="en-CA" sz="2400" dirty="0">
                <a:latin typeface="Source Sans Pro" panose="020B0503030403020204" pitchFamily="34" charset="0"/>
                <a:ea typeface="Source Sans Pro" panose="020B0503030403020204" pitchFamily="34" charset="0"/>
              </a:rPr>
              <a:t>Your goal is to complete each challenge with the highest score possible.</a:t>
            </a:r>
          </a:p>
          <a:p>
            <a:endParaRPr lang="en-CA" sz="2400" dirty="0">
              <a:latin typeface="Source Sans Pro" panose="020B0503030403020204" pitchFamily="34" charset="0"/>
              <a:ea typeface="Source Sans Pro" panose="020B0503030403020204" pitchFamily="34" charset="0"/>
            </a:endParaRPr>
          </a:p>
          <a:p>
            <a:r>
              <a:rPr lang="en-CA" sz="2400" dirty="0">
                <a:latin typeface="Source Sans Pro" panose="020B0503030403020204" pitchFamily="34" charset="0"/>
                <a:ea typeface="Source Sans Pro" panose="020B0503030403020204" pitchFamily="34" charset="0"/>
              </a:rPr>
              <a:t>From the Menu tab, navigate to ‘Discovery Mode’ (Lessons &gt; Lesson 4 &gt; Discovery Mode). Then, select a mystery circuit from the drop-down menu.</a:t>
            </a:r>
          </a:p>
          <a:p>
            <a:endParaRPr lang="en-CA" sz="2400" dirty="0">
              <a:latin typeface="Source Sans Pro" panose="020B0503030403020204" pitchFamily="34" charset="0"/>
              <a:ea typeface="Source Sans Pro" panose="020B0503030403020204" pitchFamily="34" charset="0"/>
            </a:endParaRPr>
          </a:p>
        </p:txBody>
      </p:sp>
      <p:sp>
        <p:nvSpPr>
          <p:cNvPr id="9" name="TextBox 6">
            <a:extLst>
              <a:ext uri="{FF2B5EF4-FFF2-40B4-BE49-F238E27FC236}">
                <a16:creationId xmlns:a16="http://schemas.microsoft.com/office/drawing/2014/main" id="{56BF9872-B0DD-B7BC-0F21-11E5C9DEC4F1}"/>
              </a:ext>
            </a:extLst>
          </p:cNvPr>
          <p:cNvSpPr txBox="1"/>
          <p:nvPr/>
        </p:nvSpPr>
        <p:spPr>
          <a:xfrm>
            <a:off x="1024900" y="2025400"/>
            <a:ext cx="4606977" cy="2954655"/>
          </a:xfrm>
          <a:prstGeom prst="rect">
            <a:avLst/>
          </a:prstGeom>
        </p:spPr>
        <p:txBody>
          <a:bodyPr wrap="square" lIns="0" tIns="0" rIns="0" bIns="0" rtlCol="0" anchor="t">
            <a:spAutoFit/>
          </a:bodyPr>
          <a:lstStyle/>
          <a:p>
            <a:r>
              <a:rPr lang="en-CA" sz="2400" dirty="0">
                <a:latin typeface="Source Sans Pro" panose="020B0503030403020204" pitchFamily="34" charset="0"/>
                <a:ea typeface="Source Sans Pro" panose="020B0503030403020204" pitchFamily="34" charset="0"/>
              </a:rPr>
              <a:t>In Discovery Mode, there are three levels of difficulty (</a:t>
            </a:r>
            <a:r>
              <a:rPr lang="en-CA" sz="2400" b="1" dirty="0">
                <a:latin typeface="Source Sans Pro" panose="020B0503030403020204" pitchFamily="34" charset="0"/>
                <a:ea typeface="Source Sans Pro" panose="020B0503030403020204" pitchFamily="34" charset="0"/>
              </a:rPr>
              <a:t>Easy, Medium, Hard</a:t>
            </a:r>
            <a:r>
              <a:rPr lang="en-CA" sz="2400" dirty="0">
                <a:latin typeface="Source Sans Pro" panose="020B0503030403020204" pitchFamily="34" charset="0"/>
                <a:ea typeface="Source Sans Pro" panose="020B0503030403020204" pitchFamily="34" charset="0"/>
              </a:rPr>
              <a:t>), each with their own set of challenges. </a:t>
            </a:r>
          </a:p>
          <a:p>
            <a:endParaRPr lang="en-CA" sz="2400" dirty="0">
              <a:latin typeface="Source Sans Pro" panose="020B0503030403020204" pitchFamily="34" charset="0"/>
              <a:ea typeface="Source Sans Pro" panose="020B0503030403020204" pitchFamily="34" charset="0"/>
            </a:endParaRPr>
          </a:p>
          <a:p>
            <a:r>
              <a:rPr lang="en-CA" sz="2400" dirty="0">
                <a:latin typeface="Source Sans Pro" panose="020B0503030403020204" pitchFamily="34" charset="0"/>
                <a:ea typeface="Source Sans Pro" panose="020B0503030403020204" pitchFamily="34" charset="0"/>
              </a:rPr>
              <a:t>For each challenge, you’ll start with 100 points. Incorrect answers cost you 5 points. </a:t>
            </a:r>
          </a:p>
        </p:txBody>
      </p:sp>
    </p:spTree>
    <p:extLst>
      <p:ext uri="{BB962C8B-B14F-4D97-AF65-F5344CB8AC3E}">
        <p14:creationId xmlns:p14="http://schemas.microsoft.com/office/powerpoint/2010/main" val="1293252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C0C1-0405-61AA-0997-9F959CCA139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1FD5709-465D-9F5E-3C2B-AA850B1FC03F}"/>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BB84C9AC-94F3-CD1B-661B-6345622D6880}"/>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8C02B108-8CAF-7F5F-DF2B-33E61A6AD1D5}"/>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grpSp>
        <p:nvGrpSpPr>
          <p:cNvPr id="5" name="Group 5">
            <a:extLst>
              <a:ext uri="{FF2B5EF4-FFF2-40B4-BE49-F238E27FC236}">
                <a16:creationId xmlns:a16="http://schemas.microsoft.com/office/drawing/2014/main" id="{D5906AE2-8F3E-8E61-2DD5-F692B50FE794}"/>
              </a:ext>
            </a:extLst>
          </p:cNvPr>
          <p:cNvGrpSpPr/>
          <p:nvPr/>
        </p:nvGrpSpPr>
        <p:grpSpPr>
          <a:xfrm rot="-10800000">
            <a:off x="7387841" y="1225284"/>
            <a:ext cx="4193753" cy="2107152"/>
            <a:chOff x="0" y="0"/>
            <a:chExt cx="1656791" cy="1268169"/>
          </a:xfrm>
        </p:grpSpPr>
        <p:sp>
          <p:nvSpPr>
            <p:cNvPr id="6" name="Freeform 6">
              <a:extLst>
                <a:ext uri="{FF2B5EF4-FFF2-40B4-BE49-F238E27FC236}">
                  <a16:creationId xmlns:a16="http://schemas.microsoft.com/office/drawing/2014/main" id="{EF278E0F-96E7-2CC3-D456-BA354B6D005F}"/>
                </a:ext>
              </a:extLst>
            </p:cNvPr>
            <p:cNvSpPr/>
            <p:nvPr/>
          </p:nvSpPr>
          <p:spPr>
            <a:xfrm>
              <a:off x="0" y="0"/>
              <a:ext cx="1656791" cy="1268169"/>
            </a:xfrm>
            <a:custGeom>
              <a:avLst/>
              <a:gdLst/>
              <a:ahLst/>
              <a:cxnLst/>
              <a:rect l="l" t="t" r="r" b="b"/>
              <a:pathLst>
                <a:path w="1656791" h="1268169">
                  <a:moveTo>
                    <a:pt x="44305" y="0"/>
                  </a:moveTo>
                  <a:lnTo>
                    <a:pt x="1612486" y="0"/>
                  </a:lnTo>
                  <a:cubicBezTo>
                    <a:pt x="1624236" y="0"/>
                    <a:pt x="1635505" y="4668"/>
                    <a:pt x="1643814" y="12977"/>
                  </a:cubicBezTo>
                  <a:cubicBezTo>
                    <a:pt x="1652123" y="21286"/>
                    <a:pt x="1656791" y="32555"/>
                    <a:pt x="1656791" y="44305"/>
                  </a:cubicBezTo>
                  <a:lnTo>
                    <a:pt x="1656791" y="1223864"/>
                  </a:lnTo>
                  <a:cubicBezTo>
                    <a:pt x="1656791" y="1235614"/>
                    <a:pt x="1652123" y="1246884"/>
                    <a:pt x="1643814" y="1255192"/>
                  </a:cubicBezTo>
                  <a:cubicBezTo>
                    <a:pt x="1635505" y="1263501"/>
                    <a:pt x="1624236" y="1268169"/>
                    <a:pt x="1612486" y="1268169"/>
                  </a:cubicBezTo>
                  <a:lnTo>
                    <a:pt x="44305" y="1268169"/>
                  </a:lnTo>
                  <a:cubicBezTo>
                    <a:pt x="32555" y="1268169"/>
                    <a:pt x="21286" y="1263501"/>
                    <a:pt x="12977" y="1255192"/>
                  </a:cubicBezTo>
                  <a:cubicBezTo>
                    <a:pt x="4668" y="1246884"/>
                    <a:pt x="0" y="1235614"/>
                    <a:pt x="0" y="1223864"/>
                  </a:cubicBezTo>
                  <a:lnTo>
                    <a:pt x="0" y="44305"/>
                  </a:lnTo>
                  <a:cubicBezTo>
                    <a:pt x="0" y="32555"/>
                    <a:pt x="4668" y="21286"/>
                    <a:pt x="12977" y="12977"/>
                  </a:cubicBezTo>
                  <a:cubicBezTo>
                    <a:pt x="21286" y="4668"/>
                    <a:pt x="32555" y="0"/>
                    <a:pt x="44305" y="0"/>
                  </a:cubicBezTo>
                  <a:close/>
                </a:path>
              </a:pathLst>
            </a:custGeom>
            <a:solidFill>
              <a:srgbClr val="876899">
                <a:alpha val="75686"/>
              </a:srgbClr>
            </a:solidFill>
            <a:ln w="57150" cap="rnd">
              <a:solidFill>
                <a:srgbClr val="FFFFFF">
                  <a:alpha val="75686"/>
                </a:srgbClr>
              </a:solidFill>
              <a:prstDash val="solid"/>
              <a:round/>
            </a:ln>
          </p:spPr>
          <p:txBody>
            <a:bodyPr/>
            <a:lstStyle/>
            <a:p>
              <a:endParaRPr lang="en-US" sz="1200" dirty="0"/>
            </a:p>
          </p:txBody>
        </p:sp>
        <p:sp>
          <p:nvSpPr>
            <p:cNvPr id="7" name="TextBox 7">
              <a:extLst>
                <a:ext uri="{FF2B5EF4-FFF2-40B4-BE49-F238E27FC236}">
                  <a16:creationId xmlns:a16="http://schemas.microsoft.com/office/drawing/2014/main" id="{576B74C0-FD35-749E-98A2-799E955B2F15}"/>
                </a:ext>
              </a:extLst>
            </p:cNvPr>
            <p:cNvSpPr txBox="1"/>
            <p:nvPr/>
          </p:nvSpPr>
          <p:spPr>
            <a:xfrm>
              <a:off x="0" y="66675"/>
              <a:ext cx="1656791" cy="1201494"/>
            </a:xfrm>
            <a:prstGeom prst="rect">
              <a:avLst/>
            </a:prstGeom>
          </p:spPr>
          <p:txBody>
            <a:bodyPr lIns="33867" tIns="33867" rIns="33867" bIns="33867" rtlCol="0" anchor="ctr"/>
            <a:lstStyle/>
            <a:p>
              <a:pPr>
                <a:lnSpc>
                  <a:spcPts val="5960"/>
                </a:lnSpc>
                <a:spcBef>
                  <a:spcPct val="0"/>
                </a:spcBef>
              </a:pPr>
              <a:endParaRPr sz="1200"/>
            </a:p>
          </p:txBody>
        </p:sp>
      </p:grpSp>
      <p:grpSp>
        <p:nvGrpSpPr>
          <p:cNvPr id="8" name="Group 8">
            <a:extLst>
              <a:ext uri="{FF2B5EF4-FFF2-40B4-BE49-F238E27FC236}">
                <a16:creationId xmlns:a16="http://schemas.microsoft.com/office/drawing/2014/main" id="{DE2B91FA-B501-F321-559E-E3D12AED188A}"/>
              </a:ext>
            </a:extLst>
          </p:cNvPr>
          <p:cNvGrpSpPr/>
          <p:nvPr/>
        </p:nvGrpSpPr>
        <p:grpSpPr>
          <a:xfrm rot="-10800000">
            <a:off x="7391266" y="3863106"/>
            <a:ext cx="4193753" cy="1855362"/>
            <a:chOff x="0" y="0"/>
            <a:chExt cx="1656791" cy="1268169"/>
          </a:xfrm>
        </p:grpSpPr>
        <p:sp>
          <p:nvSpPr>
            <p:cNvPr id="9" name="Freeform 9">
              <a:extLst>
                <a:ext uri="{FF2B5EF4-FFF2-40B4-BE49-F238E27FC236}">
                  <a16:creationId xmlns:a16="http://schemas.microsoft.com/office/drawing/2014/main" id="{4B0DE3BF-EAEC-10A4-ED59-AA506FE894C7}"/>
                </a:ext>
              </a:extLst>
            </p:cNvPr>
            <p:cNvSpPr/>
            <p:nvPr/>
          </p:nvSpPr>
          <p:spPr>
            <a:xfrm>
              <a:off x="0" y="0"/>
              <a:ext cx="1656791" cy="1268169"/>
            </a:xfrm>
            <a:custGeom>
              <a:avLst/>
              <a:gdLst/>
              <a:ahLst/>
              <a:cxnLst/>
              <a:rect l="l" t="t" r="r" b="b"/>
              <a:pathLst>
                <a:path w="1656791" h="1268169">
                  <a:moveTo>
                    <a:pt x="44305" y="0"/>
                  </a:moveTo>
                  <a:lnTo>
                    <a:pt x="1612486" y="0"/>
                  </a:lnTo>
                  <a:cubicBezTo>
                    <a:pt x="1624236" y="0"/>
                    <a:pt x="1635505" y="4668"/>
                    <a:pt x="1643814" y="12977"/>
                  </a:cubicBezTo>
                  <a:cubicBezTo>
                    <a:pt x="1652123" y="21286"/>
                    <a:pt x="1656791" y="32555"/>
                    <a:pt x="1656791" y="44305"/>
                  </a:cubicBezTo>
                  <a:lnTo>
                    <a:pt x="1656791" y="1223864"/>
                  </a:lnTo>
                  <a:cubicBezTo>
                    <a:pt x="1656791" y="1235614"/>
                    <a:pt x="1652123" y="1246884"/>
                    <a:pt x="1643814" y="1255192"/>
                  </a:cubicBezTo>
                  <a:cubicBezTo>
                    <a:pt x="1635505" y="1263501"/>
                    <a:pt x="1624236" y="1268169"/>
                    <a:pt x="1612486" y="1268169"/>
                  </a:cubicBezTo>
                  <a:lnTo>
                    <a:pt x="44305" y="1268169"/>
                  </a:lnTo>
                  <a:cubicBezTo>
                    <a:pt x="32555" y="1268169"/>
                    <a:pt x="21286" y="1263501"/>
                    <a:pt x="12977" y="1255192"/>
                  </a:cubicBezTo>
                  <a:cubicBezTo>
                    <a:pt x="4668" y="1246884"/>
                    <a:pt x="0" y="1235614"/>
                    <a:pt x="0" y="1223864"/>
                  </a:cubicBezTo>
                  <a:lnTo>
                    <a:pt x="0" y="44305"/>
                  </a:lnTo>
                  <a:cubicBezTo>
                    <a:pt x="0" y="32555"/>
                    <a:pt x="4668" y="21286"/>
                    <a:pt x="12977" y="12977"/>
                  </a:cubicBezTo>
                  <a:cubicBezTo>
                    <a:pt x="21286" y="4668"/>
                    <a:pt x="32555" y="0"/>
                    <a:pt x="44305" y="0"/>
                  </a:cubicBezTo>
                  <a:close/>
                </a:path>
              </a:pathLst>
            </a:custGeom>
            <a:solidFill>
              <a:srgbClr val="876899">
                <a:alpha val="75686"/>
              </a:srgbClr>
            </a:solidFill>
            <a:ln w="57150" cap="rnd">
              <a:solidFill>
                <a:srgbClr val="FFFFFF">
                  <a:alpha val="75686"/>
                </a:srgbClr>
              </a:solidFill>
              <a:prstDash val="solid"/>
              <a:round/>
            </a:ln>
          </p:spPr>
          <p:txBody>
            <a:bodyPr/>
            <a:lstStyle/>
            <a:p>
              <a:endParaRPr lang="en-US" sz="1200" dirty="0"/>
            </a:p>
          </p:txBody>
        </p:sp>
        <p:sp>
          <p:nvSpPr>
            <p:cNvPr id="10" name="TextBox 10">
              <a:extLst>
                <a:ext uri="{FF2B5EF4-FFF2-40B4-BE49-F238E27FC236}">
                  <a16:creationId xmlns:a16="http://schemas.microsoft.com/office/drawing/2014/main" id="{6F13672F-6428-AD79-1814-15295E8E32F3}"/>
                </a:ext>
              </a:extLst>
            </p:cNvPr>
            <p:cNvSpPr txBox="1"/>
            <p:nvPr/>
          </p:nvSpPr>
          <p:spPr>
            <a:xfrm>
              <a:off x="0" y="66675"/>
              <a:ext cx="1656791" cy="1201494"/>
            </a:xfrm>
            <a:prstGeom prst="rect">
              <a:avLst/>
            </a:prstGeom>
          </p:spPr>
          <p:txBody>
            <a:bodyPr lIns="33867" tIns="33867" rIns="33867" bIns="33867" rtlCol="0" anchor="ctr"/>
            <a:lstStyle/>
            <a:p>
              <a:pPr>
                <a:lnSpc>
                  <a:spcPts val="5960"/>
                </a:lnSpc>
                <a:spcBef>
                  <a:spcPct val="0"/>
                </a:spcBef>
              </a:pPr>
              <a:endParaRPr sz="1200"/>
            </a:p>
          </p:txBody>
        </p:sp>
      </p:grpSp>
      <p:sp>
        <p:nvSpPr>
          <p:cNvPr id="13" name="Freeform 13">
            <a:extLst>
              <a:ext uri="{FF2B5EF4-FFF2-40B4-BE49-F238E27FC236}">
                <a16:creationId xmlns:a16="http://schemas.microsoft.com/office/drawing/2014/main" id="{A93F83E1-1309-84A5-2892-86418DA20889}"/>
              </a:ext>
            </a:extLst>
          </p:cNvPr>
          <p:cNvSpPr/>
          <p:nvPr/>
        </p:nvSpPr>
        <p:spPr>
          <a:xfrm>
            <a:off x="7387841" y="243353"/>
            <a:ext cx="6138029" cy="602643"/>
          </a:xfrm>
          <a:custGeom>
            <a:avLst/>
            <a:gdLst/>
            <a:ahLst/>
            <a:cxnLst/>
            <a:rect l="l" t="t" r="r" b="b"/>
            <a:pathLst>
              <a:path w="9207043" h="903964">
                <a:moveTo>
                  <a:pt x="0" y="0"/>
                </a:moveTo>
                <a:lnTo>
                  <a:pt x="9207043" y="0"/>
                </a:lnTo>
                <a:lnTo>
                  <a:pt x="9207043" y="903964"/>
                </a:lnTo>
                <a:lnTo>
                  <a:pt x="0" y="9039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9" name="TextBox 19">
            <a:extLst>
              <a:ext uri="{FF2B5EF4-FFF2-40B4-BE49-F238E27FC236}">
                <a16:creationId xmlns:a16="http://schemas.microsoft.com/office/drawing/2014/main" id="{EEF1BCAB-6AAC-B611-CD23-6285738AF5E1}"/>
              </a:ext>
            </a:extLst>
          </p:cNvPr>
          <p:cNvSpPr txBox="1"/>
          <p:nvPr/>
        </p:nvSpPr>
        <p:spPr>
          <a:xfrm>
            <a:off x="7695595" y="3986053"/>
            <a:ext cx="3765721" cy="1538883"/>
          </a:xfrm>
          <a:prstGeom prst="rect">
            <a:avLst/>
          </a:prstGeom>
        </p:spPr>
        <p:txBody>
          <a:bodyPr lIns="0" tIns="0" rIns="0" bIns="0" rtlCol="0" anchor="t">
            <a:spAutoFit/>
          </a:bodyPr>
          <a:lstStyle/>
          <a:p>
            <a:r>
              <a:rPr lang="en-US" sz="2200" b="1" dirty="0">
                <a:solidFill>
                  <a:schemeClr val="bg2"/>
                </a:solidFill>
                <a:latin typeface="Roboto Condensed Bold"/>
                <a:ea typeface="Roboto Condensed Bold"/>
                <a:cs typeface="Roboto Condensed Bold"/>
                <a:sym typeface="Roboto Condensed Bold"/>
              </a:rPr>
              <a:t>Phase 2: Discovery the Circuit Connectivity</a:t>
            </a:r>
            <a:endParaRPr lang="en-CA" sz="2200" b="1" dirty="0">
              <a:solidFill>
                <a:schemeClr val="bg2"/>
              </a:solidFill>
              <a:latin typeface="Source Sans Pro" panose="020B0503030403020204" pitchFamily="34" charset="0"/>
              <a:ea typeface="Source Sans Pro" panose="020B0503030403020204" pitchFamily="34" charset="0"/>
            </a:endParaRPr>
          </a:p>
          <a:p>
            <a:endParaRPr lang="en-CA" sz="2000" b="1" dirty="0">
              <a:latin typeface="Source Sans Pro" panose="020B0503030403020204" pitchFamily="34" charset="0"/>
              <a:ea typeface="Source Sans Pro" panose="020B0503030403020204" pitchFamily="34" charset="0"/>
            </a:endParaRPr>
          </a:p>
          <a:p>
            <a:r>
              <a:rPr lang="en-CA" dirty="0">
                <a:latin typeface="Source Sans Pro" panose="020B0503030403020204" pitchFamily="34" charset="0"/>
                <a:ea typeface="Source Sans Pro" panose="020B0503030403020204" pitchFamily="34" charset="0"/>
              </a:rPr>
              <a:t>Figure out </a:t>
            </a:r>
            <a:r>
              <a:rPr lang="en-CA" b="1" dirty="0">
                <a:latin typeface="Source Sans Pro" panose="020B0503030403020204" pitchFamily="34" charset="0"/>
                <a:ea typeface="Source Sans Pro" panose="020B0503030403020204" pitchFamily="34" charset="0"/>
              </a:rPr>
              <a:t>how</a:t>
            </a:r>
            <a:r>
              <a:rPr lang="en-CA" dirty="0">
                <a:latin typeface="Source Sans Pro" panose="020B0503030403020204" pitchFamily="34" charset="0"/>
                <a:ea typeface="Source Sans Pro" panose="020B0503030403020204" pitchFamily="34" charset="0"/>
              </a:rPr>
              <a:t> the ganglion cell obtains this selectivity.</a:t>
            </a:r>
          </a:p>
        </p:txBody>
      </p:sp>
      <p:sp>
        <p:nvSpPr>
          <p:cNvPr id="20" name="TextBox 20">
            <a:extLst>
              <a:ext uri="{FF2B5EF4-FFF2-40B4-BE49-F238E27FC236}">
                <a16:creationId xmlns:a16="http://schemas.microsoft.com/office/drawing/2014/main" id="{D949979D-A564-A9BE-5D46-8EBC2C105F00}"/>
              </a:ext>
            </a:extLst>
          </p:cNvPr>
          <p:cNvSpPr txBox="1"/>
          <p:nvPr/>
        </p:nvSpPr>
        <p:spPr>
          <a:xfrm>
            <a:off x="7601857" y="1394279"/>
            <a:ext cx="3765721" cy="1785104"/>
          </a:xfrm>
          <a:prstGeom prst="rect">
            <a:avLst/>
          </a:prstGeom>
        </p:spPr>
        <p:txBody>
          <a:bodyPr lIns="0" tIns="0" rIns="0" bIns="0" rtlCol="0" anchor="t">
            <a:spAutoFit/>
          </a:bodyPr>
          <a:lstStyle/>
          <a:p>
            <a:r>
              <a:rPr lang="en-US" sz="2200" b="1" dirty="0">
                <a:solidFill>
                  <a:schemeClr val="bg2"/>
                </a:solidFill>
                <a:latin typeface="Roboto Condensed Bold"/>
                <a:ea typeface="Roboto Condensed Bold"/>
                <a:cs typeface="Roboto Condensed Bold"/>
                <a:sym typeface="Roboto Condensed Bold"/>
              </a:rPr>
              <a:t>Phase 1: Discover the Preferred Stimulus</a:t>
            </a:r>
            <a:endParaRPr lang="en-CA" sz="2200" b="1" dirty="0">
              <a:solidFill>
                <a:schemeClr val="bg2"/>
              </a:solidFill>
              <a:latin typeface="Source Sans Pro" panose="020B0503030403020204" pitchFamily="34" charset="0"/>
              <a:ea typeface="Source Sans Pro" panose="020B0503030403020204" pitchFamily="34" charset="0"/>
            </a:endParaRPr>
          </a:p>
          <a:p>
            <a:endParaRPr lang="en-CA" b="1" dirty="0">
              <a:latin typeface="Source Sans Pro" panose="020B0503030403020204" pitchFamily="34" charset="0"/>
              <a:ea typeface="Source Sans Pro" panose="020B0503030403020204" pitchFamily="34" charset="0"/>
            </a:endParaRPr>
          </a:p>
          <a:p>
            <a:r>
              <a:rPr lang="en-CA" dirty="0">
                <a:latin typeface="Source Sans Pro" panose="020B0503030403020204" pitchFamily="34" charset="0"/>
                <a:ea typeface="Source Sans Pro" panose="020B0503030403020204" pitchFamily="34" charset="0"/>
              </a:rPr>
              <a:t>Figure out </a:t>
            </a:r>
            <a:r>
              <a:rPr lang="en-CA" b="1" dirty="0">
                <a:latin typeface="Source Sans Pro" panose="020B0503030403020204" pitchFamily="34" charset="0"/>
                <a:ea typeface="Source Sans Pro" panose="020B0503030403020204" pitchFamily="34" charset="0"/>
              </a:rPr>
              <a:t>what </a:t>
            </a:r>
            <a:r>
              <a:rPr lang="en-CA" dirty="0">
                <a:latin typeface="Source Sans Pro" panose="020B0503030403020204" pitchFamily="34" charset="0"/>
                <a:ea typeface="Source Sans Pro" panose="020B0503030403020204" pitchFamily="34" charset="0"/>
              </a:rPr>
              <a:t>each ganglion cell responds to (i.e., a specific shape, or a direction of motion, etc.). </a:t>
            </a:r>
          </a:p>
        </p:txBody>
      </p:sp>
      <p:pic>
        <p:nvPicPr>
          <p:cNvPr id="25" name="Picture 24" descr="A screenshot of a computer&#10;&#10;AI-generated content may be incorrect.">
            <a:extLst>
              <a:ext uri="{FF2B5EF4-FFF2-40B4-BE49-F238E27FC236}">
                <a16:creationId xmlns:a16="http://schemas.microsoft.com/office/drawing/2014/main" id="{B1B36D68-3D66-8967-F764-4662AD98386D}"/>
              </a:ext>
            </a:extLst>
          </p:cNvPr>
          <p:cNvPicPr>
            <a:picLocks noChangeAspect="1"/>
          </p:cNvPicPr>
          <p:nvPr/>
        </p:nvPicPr>
        <p:blipFill>
          <a:blip r:embed="rId4"/>
          <a:stretch>
            <a:fillRect/>
          </a:stretch>
        </p:blipFill>
        <p:spPr>
          <a:xfrm>
            <a:off x="447564" y="747901"/>
            <a:ext cx="6834039" cy="5307724"/>
          </a:xfrm>
          <a:prstGeom prst="rect">
            <a:avLst/>
          </a:prstGeom>
        </p:spPr>
      </p:pic>
    </p:spTree>
    <p:extLst>
      <p:ext uri="{BB962C8B-B14F-4D97-AF65-F5344CB8AC3E}">
        <p14:creationId xmlns:p14="http://schemas.microsoft.com/office/powerpoint/2010/main" val="637912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0479A-4F19-BEFB-7A55-3D0CD70EB61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282E495-FDEA-C96C-4DAE-BB912B15F66F}"/>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19E4F50C-784B-C6B1-D16A-83BCB35383AD}"/>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dirty="0"/>
            </a:p>
          </p:txBody>
        </p:sp>
        <p:sp>
          <p:nvSpPr>
            <p:cNvPr id="4" name="TextBox 4">
              <a:extLst>
                <a:ext uri="{FF2B5EF4-FFF2-40B4-BE49-F238E27FC236}">
                  <a16:creationId xmlns:a16="http://schemas.microsoft.com/office/drawing/2014/main" id="{3FBC91D1-08EB-9694-F102-3010DA39F666}"/>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DBBE51CC-3EBC-4829-572B-10C8351ADF04}"/>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2C1CE62E-23AE-4315-8749-71344BB7CCD9}"/>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4BB9982D-E8E3-D417-D4D9-ACD9B3E7C0DF}"/>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01D23015-F2F1-AB3B-5723-BCABC502AFB0}"/>
              </a:ext>
            </a:extLst>
          </p:cNvPr>
          <p:cNvSpPr txBox="1"/>
          <p:nvPr/>
        </p:nvSpPr>
        <p:spPr>
          <a:xfrm>
            <a:off x="6310131" y="1301912"/>
            <a:ext cx="4815407" cy="1585049"/>
          </a:xfrm>
          <a:prstGeom prst="rect">
            <a:avLst/>
          </a:prstGeom>
        </p:spPr>
        <p:txBody>
          <a:bodyPr wrap="square" lIns="0" tIns="0" rIns="0" bIns="0" rtlCol="0" anchor="t">
            <a:spAutoFit/>
          </a:bodyPr>
          <a:lstStyle/>
          <a:p>
            <a:pPr>
              <a:lnSpc>
                <a:spcPts val="6600"/>
              </a:lnSpc>
              <a:spcBef>
                <a:spcPct val="0"/>
              </a:spcBef>
            </a:pPr>
            <a:r>
              <a:rPr lang="en-US" sz="6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Thank You!</a:t>
            </a:r>
            <a:endParaRPr lang="en-US" sz="2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endParaRPr>
          </a:p>
          <a:p>
            <a:pPr>
              <a:spcBef>
                <a:spcPct val="0"/>
              </a:spcBef>
            </a:pPr>
            <a:r>
              <a:rPr lang="en-US" sz="24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Developed by the </a:t>
            </a:r>
          </a:p>
          <a:p>
            <a:pPr>
              <a:spcBef>
                <a:spcPct val="0"/>
              </a:spcBef>
            </a:pPr>
            <a:r>
              <a:rPr lang="en-US" sz="24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Trenholm Lab at McGill University</a:t>
            </a:r>
          </a:p>
        </p:txBody>
      </p:sp>
      <p:sp>
        <p:nvSpPr>
          <p:cNvPr id="11" name="TextBox 11">
            <a:extLst>
              <a:ext uri="{FF2B5EF4-FFF2-40B4-BE49-F238E27FC236}">
                <a16:creationId xmlns:a16="http://schemas.microsoft.com/office/drawing/2014/main" id="{9E2B00C1-33C8-57E8-8A7B-6D54113861F2}"/>
              </a:ext>
            </a:extLst>
          </p:cNvPr>
          <p:cNvSpPr txBox="1"/>
          <p:nvPr/>
        </p:nvSpPr>
        <p:spPr>
          <a:xfrm>
            <a:off x="6310132" y="3222439"/>
            <a:ext cx="5196069" cy="3296672"/>
          </a:xfrm>
          <a:prstGeom prst="rect">
            <a:avLst/>
          </a:prstGeom>
        </p:spPr>
        <p:txBody>
          <a:bodyPr lIns="0" tIns="0" rIns="0" bIns="0" rtlCol="0" anchor="t">
            <a:spAutoFit/>
          </a:bodyPr>
          <a:lstStyle/>
          <a:p>
            <a:pPr>
              <a:lnSpc>
                <a:spcPts val="2239"/>
              </a:lnSpc>
              <a:spcBef>
                <a:spcPct val="0"/>
              </a:spcBef>
            </a:pPr>
            <a:r>
              <a:rPr lang="en-CA" sz="1600" dirty="0">
                <a:solidFill>
                  <a:schemeClr val="bg2"/>
                </a:solidFill>
                <a:latin typeface="Source Sans Pro" panose="020B0503030403020204" pitchFamily="34" charset="0"/>
                <a:ea typeface="Source Sans Pro" panose="020B0503030403020204" pitchFamily="34" charset="0"/>
              </a:rPr>
              <a:t>Solutions and additional details are available in the Lesson Plan.</a:t>
            </a:r>
          </a:p>
          <a:p>
            <a:pPr>
              <a:lnSpc>
                <a:spcPts val="2239"/>
              </a:lnSpc>
              <a:spcBef>
                <a:spcPct val="0"/>
              </a:spcBef>
            </a:pPr>
            <a:endParaRPr lang="en-CA" sz="1600" dirty="0">
              <a:solidFill>
                <a:schemeClr val="bg2"/>
              </a:solidFill>
              <a:latin typeface="Source Sans Pro" panose="020B0503030403020204" pitchFamily="34" charset="0"/>
              <a:ea typeface="Source Sans Pro" panose="020B0503030403020204" pitchFamily="34" charset="0"/>
              <a:sym typeface="Roboto"/>
            </a:endParaRPr>
          </a:p>
          <a:p>
            <a:r>
              <a:rPr lang="en-CA" sz="1600" dirty="0">
                <a:solidFill>
                  <a:schemeClr val="bg2"/>
                </a:solidFill>
                <a:latin typeface="Source Sans Pro" panose="020B0503030403020204" pitchFamily="34" charset="0"/>
                <a:ea typeface="Source Sans Pro" panose="020B0503030403020204" pitchFamily="34" charset="0"/>
              </a:rPr>
              <a:t>Instructions for setting up hardware and software are available in the </a:t>
            </a:r>
            <a:r>
              <a:rPr lang="en-CA" sz="1600" dirty="0" err="1">
                <a:solidFill>
                  <a:schemeClr val="bg2"/>
                </a:solidFill>
                <a:latin typeface="Source Sans Pro" panose="020B0503030403020204" pitchFamily="34" charset="0"/>
                <a:ea typeface="Source Sans Pro" panose="020B0503030403020204" pitchFamily="34" charset="0"/>
              </a:rPr>
              <a:t>RetINaBox</a:t>
            </a:r>
            <a:r>
              <a:rPr lang="en-CA" sz="1600" dirty="0">
                <a:solidFill>
                  <a:schemeClr val="bg2"/>
                </a:solidFill>
                <a:latin typeface="Source Sans Pro" panose="020B0503030403020204" pitchFamily="34" charset="0"/>
                <a:ea typeface="Source Sans Pro" panose="020B0503030403020204" pitchFamily="34" charset="0"/>
              </a:rPr>
              <a:t> User Manual</a:t>
            </a:r>
            <a:endParaRPr lang="en-US" sz="1600" dirty="0">
              <a:solidFill>
                <a:schemeClr val="bg2"/>
              </a:solidFill>
              <a:latin typeface="Source Sans Pro" panose="020B0503030403020204" pitchFamily="34" charset="0"/>
              <a:ea typeface="Source Sans Pro" panose="020B0503030403020204" pitchFamily="34" charset="0"/>
              <a:sym typeface="Roboto"/>
            </a:endParaRPr>
          </a:p>
          <a:p>
            <a:pPr>
              <a:lnSpc>
                <a:spcPts val="2239"/>
              </a:lnSpc>
              <a:spcBef>
                <a:spcPct val="0"/>
              </a:spcBef>
            </a:pPr>
            <a:endParaRPr lang="en-US" sz="1600" i="1" u="sng" dirty="0">
              <a:solidFill>
                <a:schemeClr val="bg1"/>
              </a:solidFill>
              <a:latin typeface="Source Sans Pro" panose="020B0503030403020204" pitchFamily="34" charset="0"/>
              <a:ea typeface="Source Sans Pro" panose="020B0503030403020204" pitchFamily="34" charset="0"/>
            </a:endParaRPr>
          </a:p>
          <a:p>
            <a:pPr>
              <a:lnSpc>
                <a:spcPts val="2239"/>
              </a:lnSpc>
              <a:spcBef>
                <a:spcPct val="0"/>
              </a:spcBef>
            </a:pPr>
            <a:r>
              <a:rPr lang="en-CA" sz="1600" dirty="0">
                <a:solidFill>
                  <a:schemeClr val="bg2"/>
                </a:solidFill>
                <a:latin typeface="Source Sans Pro" panose="020B0503030403020204" pitchFamily="34" charset="0"/>
                <a:ea typeface="Source Sans Pro" panose="020B0503030403020204" pitchFamily="34" charset="0"/>
              </a:rPr>
              <a:t>Code and materials:  </a:t>
            </a:r>
            <a:r>
              <a:rPr lang="en-CA" sz="1600" dirty="0">
                <a:solidFill>
                  <a:schemeClr val="bg2"/>
                </a:solidFill>
                <a:latin typeface="Source Sans Pro" panose="020B0503030403020204" pitchFamily="34" charset="0"/>
                <a:ea typeface="Source Sans Pro" panose="020B0503030403020204" pitchFamily="34" charset="0"/>
                <a:hlinkClick r:id="rId6">
                  <a:extLst>
                    <a:ext uri="{A12FA001-AC4F-418D-AE19-62706E023703}">
                      <ahyp:hlinkClr xmlns:ahyp="http://schemas.microsoft.com/office/drawing/2018/hyperlinkcolor" val="tx"/>
                    </a:ext>
                  </a:extLst>
                </a:hlinkClick>
              </a:rPr>
              <a:t>https://github.com/Trenholm-Lab/RetINaBox</a:t>
            </a:r>
            <a:endParaRPr lang="en-US" sz="1600" dirty="0">
              <a:solidFill>
                <a:schemeClr val="bg2"/>
              </a:solidFill>
              <a:latin typeface="Source Sans Pro" panose="020B0503030403020204" pitchFamily="34" charset="0"/>
              <a:ea typeface="Source Sans Pro" panose="020B0503030403020204" pitchFamily="34" charset="0"/>
            </a:endParaRPr>
          </a:p>
          <a:p>
            <a:pPr>
              <a:lnSpc>
                <a:spcPts val="2239"/>
              </a:lnSpc>
              <a:spcBef>
                <a:spcPct val="0"/>
              </a:spcBef>
            </a:pPr>
            <a:endParaRPr lang="en-US" sz="1600" u="sng" dirty="0">
              <a:solidFill>
                <a:schemeClr val="bg1"/>
              </a:solidFill>
              <a:latin typeface="Source Sans Pro" panose="020B0503030403020204" pitchFamily="34" charset="0"/>
              <a:ea typeface="Source Sans Pro" panose="020B0503030403020204" pitchFamily="34" charset="0"/>
            </a:endParaRPr>
          </a:p>
          <a:p>
            <a:pPr>
              <a:lnSpc>
                <a:spcPts val="2239"/>
              </a:lnSpc>
              <a:spcBef>
                <a:spcPct val="0"/>
              </a:spcBef>
            </a:pPr>
            <a:r>
              <a:rPr lang="en-US" sz="1600" i="1" dirty="0">
                <a:solidFill>
                  <a:schemeClr val="bg1"/>
                </a:solidFill>
                <a:latin typeface="Source Sans Pro" panose="020B0503030403020204" pitchFamily="34" charset="0"/>
                <a:ea typeface="Source Sans Pro" panose="020B0503030403020204" pitchFamily="34" charset="0"/>
              </a:rPr>
              <a:t>For a more detailed overview of the retina and the visual system, visit </a:t>
            </a:r>
            <a:r>
              <a:rPr lang="en-US" sz="1600" i="1" u="sng" dirty="0">
                <a:solidFill>
                  <a:schemeClr val="bg1"/>
                </a:solidFill>
                <a:latin typeface="Source Sans Pro" panose="020B0503030403020204" pitchFamily="34" charset="0"/>
                <a:ea typeface="Source Sans Pro" panose="020B0503030403020204" pitchFamily="34" charset="0"/>
                <a:hlinkClick r:id="rId7">
                  <a:extLst>
                    <a:ext uri="{A12FA001-AC4F-418D-AE19-62706E023703}">
                      <ahyp:hlinkClr xmlns:ahyp="http://schemas.microsoft.com/office/drawing/2018/hyperlinkcolor" val="tx"/>
                    </a:ext>
                  </a:extLst>
                </a:hlinkClick>
              </a:rPr>
              <a:t>theopenbrain.org</a:t>
            </a:r>
            <a:endParaRPr lang="en-US" sz="1600" dirty="0">
              <a:solidFill>
                <a:srgbClr val="FFFFFF"/>
              </a:solidFill>
              <a:latin typeface="Source Sans Pro" panose="020B0503030403020204" pitchFamily="34" charset="0"/>
              <a:ea typeface="Source Sans Pro" panose="020B0503030403020204" pitchFamily="34" charset="0"/>
              <a:cs typeface="Roboto"/>
              <a:sym typeface="Roboto"/>
            </a:endParaRPr>
          </a:p>
          <a:p>
            <a:pPr>
              <a:lnSpc>
                <a:spcPts val="2239"/>
              </a:lnSpc>
              <a:spcBef>
                <a:spcPct val="0"/>
              </a:spcBef>
            </a:pPr>
            <a:endParaRPr lang="en-US" sz="1600" dirty="0">
              <a:solidFill>
                <a:srgbClr val="FFFFFF"/>
              </a:solidFill>
              <a:latin typeface="Source Sans Pro" panose="020B0503030403020204" pitchFamily="34" charset="0"/>
              <a:ea typeface="Source Sans Pro" panose="020B0503030403020204" pitchFamily="34" charset="0"/>
              <a:cs typeface="Roboto"/>
              <a:sym typeface="Roboto"/>
            </a:endParaRPr>
          </a:p>
        </p:txBody>
      </p:sp>
      <p:pic>
        <p:nvPicPr>
          <p:cNvPr id="14" name="Picture 13" descr="A black and white logo&#10;&#10;AI-generated content may be incorrect.">
            <a:extLst>
              <a:ext uri="{FF2B5EF4-FFF2-40B4-BE49-F238E27FC236}">
                <a16:creationId xmlns:a16="http://schemas.microsoft.com/office/drawing/2014/main" id="{F3EA49B2-68BF-7530-F384-DB27B8872B37}"/>
              </a:ext>
            </a:extLst>
          </p:cNvPr>
          <p:cNvPicPr>
            <a:picLocks noChangeAspect="1"/>
          </p:cNvPicPr>
          <p:nvPr/>
        </p:nvPicPr>
        <p:blipFill>
          <a:blip r:embed="rId8"/>
          <a:srcRect l="11157" t="19728" r="12457" b="19990"/>
          <a:stretch>
            <a:fillRect/>
          </a:stretch>
        </p:blipFill>
        <p:spPr>
          <a:xfrm>
            <a:off x="10684253" y="2480561"/>
            <a:ext cx="930275" cy="406400"/>
          </a:xfrm>
          <a:prstGeom prst="rect">
            <a:avLst/>
          </a:prstGeom>
        </p:spPr>
      </p:pic>
      <p:pic>
        <p:nvPicPr>
          <p:cNvPr id="18" name="Picture 17" descr="A black eyeball in a white square&#10;&#10;AI-generated content may be incorrect.">
            <a:extLst>
              <a:ext uri="{FF2B5EF4-FFF2-40B4-BE49-F238E27FC236}">
                <a16:creationId xmlns:a16="http://schemas.microsoft.com/office/drawing/2014/main" id="{BA62CD54-C3A7-DD43-ADD6-956AC8D1EA76}"/>
              </a:ext>
            </a:extLst>
          </p:cNvPr>
          <p:cNvPicPr>
            <a:picLocks noChangeAspect="1"/>
          </p:cNvPicPr>
          <p:nvPr/>
        </p:nvPicPr>
        <p:blipFill>
          <a:blip r:embed="rId9"/>
          <a:stretch>
            <a:fillRect/>
          </a:stretch>
        </p:blipFill>
        <p:spPr>
          <a:xfrm>
            <a:off x="1066462" y="1301912"/>
            <a:ext cx="3736835" cy="4350743"/>
          </a:xfrm>
          <a:prstGeom prst="rect">
            <a:avLst/>
          </a:prstGeom>
        </p:spPr>
      </p:pic>
    </p:spTree>
    <p:extLst>
      <p:ext uri="{BB962C8B-B14F-4D97-AF65-F5344CB8AC3E}">
        <p14:creationId xmlns:p14="http://schemas.microsoft.com/office/powerpoint/2010/main" val="1803451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B3FF">
            <a:alpha val="40000"/>
          </a:srgbClr>
        </a:solidFill>
        <a:effectLst/>
      </p:bgPr>
    </p:bg>
    <p:spTree>
      <p:nvGrpSpPr>
        <p:cNvPr id="1" name="">
          <a:extLst>
            <a:ext uri="{FF2B5EF4-FFF2-40B4-BE49-F238E27FC236}">
              <a16:creationId xmlns:a16="http://schemas.microsoft.com/office/drawing/2014/main" id="{B967FC74-1DE5-F174-BE53-FE9E1BE96C1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AE0376-4E79-1A6F-7A10-F62FC764EEB6}"/>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DBFED3DA-7E89-5823-2818-70F17284F1F7}"/>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a:p>
          </p:txBody>
        </p:sp>
        <p:sp>
          <p:nvSpPr>
            <p:cNvPr id="4" name="TextBox 4">
              <a:extLst>
                <a:ext uri="{FF2B5EF4-FFF2-40B4-BE49-F238E27FC236}">
                  <a16:creationId xmlns:a16="http://schemas.microsoft.com/office/drawing/2014/main" id="{F59AF3E3-2314-F15D-5878-9F9C98EFBE75}"/>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64FB7554-B8C9-F8FF-D4F9-5FA37EE45ECC}"/>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E6D9BD95-F5AD-7B9C-3F15-8BD9C4661BB8}"/>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6B5AC11C-7004-3431-FAC7-D6BEB40FFCCD}"/>
              </a:ext>
            </a:extLst>
          </p:cNvPr>
          <p:cNvSpPr txBox="1"/>
          <p:nvPr/>
        </p:nvSpPr>
        <p:spPr>
          <a:xfrm>
            <a:off x="569854" y="326905"/>
            <a:ext cx="9381946" cy="1231106"/>
          </a:xfrm>
          <a:prstGeom prst="rect">
            <a:avLst/>
          </a:prstGeom>
        </p:spPr>
        <p:txBody>
          <a:bodyPr wrap="square" lIns="0" tIns="0" rIns="0" bIns="0" rtlCol="0" anchor="t">
            <a:spAutoFit/>
          </a:bodyPr>
          <a:lstStyle/>
          <a:p>
            <a:pPr>
              <a:spcBef>
                <a:spcPct val="0"/>
              </a:spcBef>
            </a:pPr>
            <a:r>
              <a:rPr lang="en-US" sz="48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How do we see?</a:t>
            </a:r>
          </a:p>
          <a:p>
            <a:pPr>
              <a:spcBef>
                <a:spcPct val="0"/>
              </a:spcBef>
            </a:pPr>
            <a:r>
              <a:rPr lang="en-US" sz="32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The retina</a:t>
            </a:r>
          </a:p>
        </p:txBody>
      </p:sp>
      <p:pic>
        <p:nvPicPr>
          <p:cNvPr id="7" name="Picture 6" descr="A screenshot of a computer screen&#10;&#10;AI-generated content may be incorrect.">
            <a:extLst>
              <a:ext uri="{FF2B5EF4-FFF2-40B4-BE49-F238E27FC236}">
                <a16:creationId xmlns:a16="http://schemas.microsoft.com/office/drawing/2014/main" id="{6F1425BE-0DBE-FEDD-5E4C-6A4356325EBD}"/>
              </a:ext>
            </a:extLst>
          </p:cNvPr>
          <p:cNvPicPr>
            <a:picLocks noChangeAspect="1"/>
          </p:cNvPicPr>
          <p:nvPr/>
        </p:nvPicPr>
        <p:blipFill>
          <a:blip r:embed="rId5"/>
          <a:srcRect t="68234"/>
          <a:stretch>
            <a:fillRect/>
          </a:stretch>
        </p:blipFill>
        <p:spPr>
          <a:xfrm>
            <a:off x="1288465" y="1558011"/>
            <a:ext cx="9955166" cy="3920869"/>
          </a:xfrm>
          <a:prstGeom prst="rect">
            <a:avLst/>
          </a:prstGeom>
        </p:spPr>
      </p:pic>
    </p:spTree>
    <p:extLst>
      <p:ext uri="{BB962C8B-B14F-4D97-AF65-F5344CB8AC3E}">
        <p14:creationId xmlns:p14="http://schemas.microsoft.com/office/powerpoint/2010/main" val="2952190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8396B">
            <a:alpha val="80000"/>
          </a:srgbClr>
        </a:solidFill>
        <a:effectLst/>
      </p:bgPr>
    </p:bg>
    <p:spTree>
      <p:nvGrpSpPr>
        <p:cNvPr id="1" name="">
          <a:extLst>
            <a:ext uri="{FF2B5EF4-FFF2-40B4-BE49-F238E27FC236}">
              <a16:creationId xmlns:a16="http://schemas.microsoft.com/office/drawing/2014/main" id="{967F4A74-ED44-E360-DB6E-83AAEB01FFE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E2CF52E0-784A-C2C4-EFE2-4FCACAB34278}"/>
              </a:ext>
            </a:extLst>
          </p:cNvPr>
          <p:cNvSpPr/>
          <p:nvPr/>
        </p:nvSpPr>
        <p:spPr>
          <a:xfrm rot="10800000">
            <a:off x="344750" y="326905"/>
            <a:ext cx="11579645" cy="6348775"/>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chemeClr val="bg1"/>
          </a:solidFill>
        </p:spPr>
        <p:txBody>
          <a:bodyPr/>
          <a:lstStyle/>
          <a:p>
            <a:endParaRPr lang="en-US" sz="1200"/>
          </a:p>
        </p:txBody>
      </p:sp>
      <p:sp>
        <p:nvSpPr>
          <p:cNvPr id="5" name="Freeform 5">
            <a:extLst>
              <a:ext uri="{FF2B5EF4-FFF2-40B4-BE49-F238E27FC236}">
                <a16:creationId xmlns:a16="http://schemas.microsoft.com/office/drawing/2014/main" id="{E9A33BA1-9428-2336-076D-F0CE4EC0451D}"/>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8" name="Freeform 8">
            <a:extLst>
              <a:ext uri="{FF2B5EF4-FFF2-40B4-BE49-F238E27FC236}">
                <a16:creationId xmlns:a16="http://schemas.microsoft.com/office/drawing/2014/main" id="{D3ADB158-2D8B-DEF6-AC2E-31317C9A510F}"/>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10" name="TextBox 10">
            <a:extLst>
              <a:ext uri="{FF2B5EF4-FFF2-40B4-BE49-F238E27FC236}">
                <a16:creationId xmlns:a16="http://schemas.microsoft.com/office/drawing/2014/main" id="{A4E4EF9E-5D4F-9564-0CC7-62AA5F15DB09}"/>
              </a:ext>
            </a:extLst>
          </p:cNvPr>
          <p:cNvSpPr txBox="1"/>
          <p:nvPr/>
        </p:nvSpPr>
        <p:spPr>
          <a:xfrm>
            <a:off x="569854" y="326905"/>
            <a:ext cx="9381946" cy="738664"/>
          </a:xfrm>
          <a:prstGeom prst="rect">
            <a:avLst/>
          </a:prstGeom>
        </p:spPr>
        <p:txBody>
          <a:bodyPr wrap="square" lIns="0" tIns="0" rIns="0" bIns="0" rtlCol="0" anchor="t">
            <a:spAutoFit/>
          </a:bodyPr>
          <a:lstStyle/>
          <a:p>
            <a:pPr>
              <a:spcBef>
                <a:spcPct val="0"/>
              </a:spcBef>
            </a:pPr>
            <a:r>
              <a:rPr lang="en-US" sz="4800" dirty="0" err="1">
                <a:latin typeface="Source Sans Pro" panose="020B0503030403020204" pitchFamily="34" charset="0"/>
                <a:ea typeface="Source Sans Pro" panose="020B0503030403020204" pitchFamily="34" charset="0"/>
                <a:cs typeface="Roboto Condensed Bold"/>
                <a:sym typeface="Roboto Condensed Bold"/>
              </a:rPr>
              <a:t>RetINaBox</a:t>
            </a:r>
            <a:endParaRPr lang="en-US" sz="4800" dirty="0">
              <a:latin typeface="Source Sans Pro" panose="020B0503030403020204" pitchFamily="34" charset="0"/>
              <a:ea typeface="Source Sans Pro" panose="020B0503030403020204" pitchFamily="34" charset="0"/>
              <a:cs typeface="Roboto Condensed Bold"/>
              <a:sym typeface="Roboto Condensed Bold"/>
            </a:endParaRPr>
          </a:p>
        </p:txBody>
      </p:sp>
      <p:pic>
        <p:nvPicPr>
          <p:cNvPr id="6" name="Picture 5" descr="A screenshot of a computer&#10;&#10;AI-generated content may be incorrect.">
            <a:extLst>
              <a:ext uri="{FF2B5EF4-FFF2-40B4-BE49-F238E27FC236}">
                <a16:creationId xmlns:a16="http://schemas.microsoft.com/office/drawing/2014/main" id="{DBD1519D-7757-F3FF-960B-07DA0F1A707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732" b="67576"/>
          <a:stretch>
            <a:fillRect/>
          </a:stretch>
        </p:blipFill>
        <p:spPr bwMode="auto">
          <a:xfrm>
            <a:off x="1587714" y="1587204"/>
            <a:ext cx="8989378" cy="40104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2664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508A-C51B-C1CA-39EF-195CB9D3327E}"/>
            </a:ext>
          </a:extLst>
        </p:cNvPr>
        <p:cNvGrpSpPr/>
        <p:nvPr/>
      </p:nvGrpSpPr>
      <p:grpSpPr>
        <a:xfrm>
          <a:off x="0" y="0"/>
          <a:ext cx="0" cy="0"/>
          <a:chOff x="0" y="0"/>
          <a:chExt cx="0" cy="0"/>
        </a:xfrm>
      </p:grpSpPr>
      <p:grpSp>
        <p:nvGrpSpPr>
          <p:cNvPr id="6" name="Group 2">
            <a:extLst>
              <a:ext uri="{FF2B5EF4-FFF2-40B4-BE49-F238E27FC236}">
                <a16:creationId xmlns:a16="http://schemas.microsoft.com/office/drawing/2014/main" id="{81B3CAC1-3760-9DD4-C5EC-3EB5A0642DA0}"/>
              </a:ext>
            </a:extLst>
          </p:cNvPr>
          <p:cNvGrpSpPr/>
          <p:nvPr/>
        </p:nvGrpSpPr>
        <p:grpSpPr>
          <a:xfrm rot="-10800000">
            <a:off x="344750" y="229618"/>
            <a:ext cx="11579645" cy="6348775"/>
            <a:chOff x="0" y="0"/>
            <a:chExt cx="4574675" cy="2508158"/>
          </a:xfrm>
        </p:grpSpPr>
        <p:sp>
          <p:nvSpPr>
            <p:cNvPr id="13" name="Freeform 3">
              <a:extLst>
                <a:ext uri="{FF2B5EF4-FFF2-40B4-BE49-F238E27FC236}">
                  <a16:creationId xmlns:a16="http://schemas.microsoft.com/office/drawing/2014/main" id="{57CFEFDA-A136-6447-9E73-59E384F90914}"/>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dirty="0"/>
            </a:p>
          </p:txBody>
        </p:sp>
        <p:sp>
          <p:nvSpPr>
            <p:cNvPr id="14" name="TextBox 4">
              <a:extLst>
                <a:ext uri="{FF2B5EF4-FFF2-40B4-BE49-F238E27FC236}">
                  <a16:creationId xmlns:a16="http://schemas.microsoft.com/office/drawing/2014/main" id="{DD6065A7-C2D0-6E9C-3120-F67FBBEDAE0E}"/>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10" name="TextBox 10">
            <a:extLst>
              <a:ext uri="{FF2B5EF4-FFF2-40B4-BE49-F238E27FC236}">
                <a16:creationId xmlns:a16="http://schemas.microsoft.com/office/drawing/2014/main" id="{0779BFDF-5A6A-76A6-E7F2-560AF3B797F6}"/>
              </a:ext>
            </a:extLst>
          </p:cNvPr>
          <p:cNvSpPr txBox="1"/>
          <p:nvPr/>
        </p:nvSpPr>
        <p:spPr>
          <a:xfrm>
            <a:off x="569854" y="326905"/>
            <a:ext cx="9381946" cy="738664"/>
          </a:xfrm>
          <a:prstGeom prst="rect">
            <a:avLst/>
          </a:prstGeom>
        </p:spPr>
        <p:txBody>
          <a:bodyPr wrap="square" lIns="0" tIns="0" rIns="0" bIns="0" rtlCol="0" anchor="t">
            <a:spAutoFit/>
          </a:bodyPr>
          <a:lstStyle/>
          <a:p>
            <a:pPr>
              <a:spcBef>
                <a:spcPct val="0"/>
              </a:spcBef>
            </a:pPr>
            <a:r>
              <a:rPr lang="en-US" sz="4800" dirty="0" err="1">
                <a:latin typeface="Source Sans Pro" panose="020B0503030403020204" pitchFamily="34" charset="0"/>
                <a:ea typeface="Source Sans Pro" panose="020B0503030403020204" pitchFamily="34" charset="0"/>
                <a:cs typeface="Roboto Condensed Bold"/>
                <a:sym typeface="Roboto Condensed Bold"/>
              </a:rPr>
              <a:t>RetINaBox</a:t>
            </a:r>
            <a:endParaRPr lang="en-US" sz="4800" dirty="0">
              <a:latin typeface="Source Sans Pro" panose="020B0503030403020204" pitchFamily="34" charset="0"/>
              <a:ea typeface="Source Sans Pro" panose="020B0503030403020204" pitchFamily="34" charset="0"/>
              <a:cs typeface="Roboto Condensed Bold"/>
              <a:sym typeface="Roboto Condensed Bold"/>
            </a:endParaRPr>
          </a:p>
        </p:txBody>
      </p:sp>
      <p:pic>
        <p:nvPicPr>
          <p:cNvPr id="7" name="Picture 6" descr="A screenshot of a cell diagram&#10;&#10;AI-generated content may be incorrect.">
            <a:extLst>
              <a:ext uri="{FF2B5EF4-FFF2-40B4-BE49-F238E27FC236}">
                <a16:creationId xmlns:a16="http://schemas.microsoft.com/office/drawing/2014/main" id="{A8ECD9C2-41E5-ABE7-3157-105FB4D8F526}"/>
              </a:ext>
            </a:extLst>
          </p:cNvPr>
          <p:cNvPicPr>
            <a:picLocks noChangeAspect="1"/>
          </p:cNvPicPr>
          <p:nvPr/>
        </p:nvPicPr>
        <p:blipFill>
          <a:blip r:embed="rId3"/>
          <a:srcRect l="51251" t="66645" r="8964"/>
          <a:stretch>
            <a:fillRect/>
          </a:stretch>
        </p:blipFill>
        <p:spPr>
          <a:xfrm>
            <a:off x="2817611" y="865098"/>
            <a:ext cx="4587766" cy="4768909"/>
          </a:xfrm>
          <a:prstGeom prst="rect">
            <a:avLst/>
          </a:prstGeom>
        </p:spPr>
      </p:pic>
      <p:pic>
        <p:nvPicPr>
          <p:cNvPr id="9" name="Picture 8" descr="A screenshot of a cell diagram&#10;&#10;AI-generated content may be incorrect.">
            <a:extLst>
              <a:ext uri="{FF2B5EF4-FFF2-40B4-BE49-F238E27FC236}">
                <a16:creationId xmlns:a16="http://schemas.microsoft.com/office/drawing/2014/main" id="{477E6E6C-65A3-6C6C-C1A4-1B1B3B76E336}"/>
              </a:ext>
            </a:extLst>
          </p:cNvPr>
          <p:cNvPicPr>
            <a:picLocks noChangeAspect="1"/>
          </p:cNvPicPr>
          <p:nvPr/>
        </p:nvPicPr>
        <p:blipFill>
          <a:blip r:embed="rId3"/>
          <a:srcRect l="2674" t="66645" r="76098"/>
          <a:stretch>
            <a:fillRect/>
          </a:stretch>
        </p:blipFill>
        <p:spPr>
          <a:xfrm>
            <a:off x="660570" y="1400076"/>
            <a:ext cx="2157042" cy="4202432"/>
          </a:xfrm>
          <a:prstGeom prst="rect">
            <a:avLst/>
          </a:prstGeom>
        </p:spPr>
      </p:pic>
      <p:sp>
        <p:nvSpPr>
          <p:cNvPr id="5" name="Freeform 5">
            <a:extLst>
              <a:ext uri="{FF2B5EF4-FFF2-40B4-BE49-F238E27FC236}">
                <a16:creationId xmlns:a16="http://schemas.microsoft.com/office/drawing/2014/main" id="{5DD17055-1581-45E1-C767-69B757BDF5E0}"/>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
        <p:nvSpPr>
          <p:cNvPr id="8" name="Freeform 8">
            <a:extLst>
              <a:ext uri="{FF2B5EF4-FFF2-40B4-BE49-F238E27FC236}">
                <a16:creationId xmlns:a16="http://schemas.microsoft.com/office/drawing/2014/main" id="{E7A67223-953D-879F-FD0F-366D7F01617A}"/>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
        <p:nvSpPr>
          <p:cNvPr id="2" name="TextBox 1">
            <a:extLst>
              <a:ext uri="{FF2B5EF4-FFF2-40B4-BE49-F238E27FC236}">
                <a16:creationId xmlns:a16="http://schemas.microsoft.com/office/drawing/2014/main" id="{68783E10-8AB7-7E93-F4AF-4F1616F0A0AE}"/>
              </a:ext>
            </a:extLst>
          </p:cNvPr>
          <p:cNvSpPr txBox="1"/>
          <p:nvPr/>
        </p:nvSpPr>
        <p:spPr>
          <a:xfrm>
            <a:off x="7750201" y="1590992"/>
            <a:ext cx="3248376" cy="5027145"/>
          </a:xfrm>
          <a:prstGeom prst="rect">
            <a:avLst/>
          </a:prstGeom>
        </p:spPr>
        <p:txBody>
          <a:bodyPr wrap="square" lIns="0" tIns="0" rIns="0" bIns="0" rtlCol="0" anchor="t">
            <a:spAutoFit/>
          </a:bodyPr>
          <a:lstStyle/>
          <a:p>
            <a:pPr>
              <a:lnSpc>
                <a:spcPct val="114000"/>
              </a:lnSpc>
              <a:spcBef>
                <a:spcPct val="0"/>
              </a:spcBef>
            </a:pPr>
            <a:r>
              <a:rPr lang="en-CA" sz="2400" dirty="0">
                <a:latin typeface="Source Sans Pro" panose="020B0503030403020204" pitchFamily="34" charset="0"/>
                <a:ea typeface="Source Sans Pro" panose="020B0503030403020204" pitchFamily="34" charset="0"/>
              </a:rPr>
              <a:t>Each </a:t>
            </a:r>
            <a:r>
              <a:rPr lang="en-CA" sz="2400" dirty="0">
                <a:solidFill>
                  <a:srgbClr val="436DFB"/>
                </a:solidFill>
                <a:latin typeface="Source Sans Pro" panose="020B0503030403020204" pitchFamily="34" charset="0"/>
                <a:ea typeface="Source Sans Pro" panose="020B0503030403020204" pitchFamily="34" charset="0"/>
              </a:rPr>
              <a:t>ganglion cell </a:t>
            </a:r>
            <a:r>
              <a:rPr lang="en-CA" sz="2400" dirty="0">
                <a:latin typeface="Source Sans Pro" panose="020B0503030403020204" pitchFamily="34" charset="0"/>
                <a:ea typeface="Source Sans Pro" panose="020B0503030403020204" pitchFamily="34" charset="0"/>
              </a:rPr>
              <a:t>responds when it receives positive inputs from a sufficient number of </a:t>
            </a:r>
            <a:r>
              <a:rPr lang="en-CA" sz="2400" dirty="0">
                <a:solidFill>
                  <a:srgbClr val="8D1BB2"/>
                </a:solidFill>
                <a:latin typeface="Source Sans Pro" panose="020B0503030403020204" pitchFamily="34" charset="0"/>
                <a:ea typeface="Source Sans Pro" panose="020B0503030403020204" pitchFamily="34" charset="0"/>
              </a:rPr>
              <a:t>photoreceptors</a:t>
            </a:r>
            <a:r>
              <a:rPr lang="en-CA" sz="2400" dirty="0">
                <a:solidFill>
                  <a:srgbClr val="000000"/>
                </a:solidFill>
                <a:latin typeface="Source Sans Pro" panose="020B0503030403020204" pitchFamily="34" charset="0"/>
                <a:ea typeface="Source Sans Pro" panose="020B0503030403020204" pitchFamily="34" charset="0"/>
                <a:cs typeface="Roboto"/>
                <a:sym typeface="Roboto"/>
              </a:rPr>
              <a:t>.</a:t>
            </a:r>
          </a:p>
          <a:p>
            <a:pPr>
              <a:lnSpc>
                <a:spcPct val="114000"/>
              </a:lnSpc>
              <a:spcBef>
                <a:spcPct val="0"/>
              </a:spcBef>
            </a:pP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a:lnSpc>
                <a:spcPct val="114000"/>
              </a:lnSpc>
              <a:spcBef>
                <a:spcPct val="0"/>
              </a:spcBef>
            </a:pP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a:lnSpc>
                <a:spcPct val="114000"/>
              </a:lnSpc>
              <a:spcBef>
                <a:spcPct val="0"/>
              </a:spcBef>
            </a:pPr>
            <a:r>
              <a:rPr lang="en-CA" sz="2400" dirty="0">
                <a:latin typeface="Source Sans Pro" panose="020B0503030403020204" pitchFamily="34" charset="0"/>
                <a:ea typeface="Source Sans Pro" panose="020B0503030403020204" pitchFamily="34" charset="0"/>
              </a:rPr>
              <a:t>Each </a:t>
            </a:r>
            <a:r>
              <a:rPr lang="en-CA" sz="2400" dirty="0">
                <a:solidFill>
                  <a:srgbClr val="8D1BB2"/>
                </a:solidFill>
                <a:latin typeface="Source Sans Pro" panose="020B0503030403020204" pitchFamily="34" charset="0"/>
                <a:ea typeface="Source Sans Pro" panose="020B0503030403020204" pitchFamily="34" charset="0"/>
              </a:rPr>
              <a:t>photoreceptor</a:t>
            </a:r>
            <a:r>
              <a:rPr lang="en-CA" sz="2400" dirty="0">
                <a:latin typeface="Source Sans Pro" panose="020B0503030403020204" pitchFamily="34" charset="0"/>
                <a:ea typeface="Source Sans Pro" panose="020B0503030403020204" pitchFamily="34" charset="0"/>
              </a:rPr>
              <a:t> can connect to either or both </a:t>
            </a:r>
            <a:r>
              <a:rPr lang="en-CA" sz="2400" dirty="0">
                <a:solidFill>
                  <a:srgbClr val="436DFB"/>
                </a:solidFill>
                <a:latin typeface="Source Sans Pro" panose="020B0503030403020204" pitchFamily="34" charset="0"/>
                <a:ea typeface="Source Sans Pro" panose="020B0503030403020204" pitchFamily="34" charset="0"/>
              </a:rPr>
              <a:t>ganglion cells</a:t>
            </a:r>
            <a:r>
              <a:rPr lang="en-CA" sz="2400" dirty="0">
                <a:latin typeface="Source Sans Pro" panose="020B0503030403020204" pitchFamily="34" charset="0"/>
                <a:ea typeface="Source Sans Pro" panose="020B0503030403020204" pitchFamily="34" charset="0"/>
              </a:rPr>
              <a:t>. </a:t>
            </a: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a:lnSpc>
                <a:spcPct val="114000"/>
              </a:lnSpc>
              <a:spcBef>
                <a:spcPct val="0"/>
              </a:spcBef>
            </a:pP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a:lnSpc>
                <a:spcPct val="114000"/>
              </a:lnSpc>
              <a:spcBef>
                <a:spcPct val="0"/>
              </a:spcBef>
            </a:pPr>
            <a:endParaRPr lang="en-CA" sz="24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938554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8396B"/>
        </a:solidFill>
        <a:effectLst/>
      </p:bgPr>
    </p:bg>
    <p:spTree>
      <p:nvGrpSpPr>
        <p:cNvPr id="1" name="">
          <a:extLst>
            <a:ext uri="{FF2B5EF4-FFF2-40B4-BE49-F238E27FC236}">
              <a16:creationId xmlns:a16="http://schemas.microsoft.com/office/drawing/2014/main" id="{96CA127B-1F53-286B-9D0C-B14D9DB04951}"/>
            </a:ext>
          </a:extLst>
        </p:cNvPr>
        <p:cNvGrpSpPr/>
        <p:nvPr/>
      </p:nvGrpSpPr>
      <p:grpSpPr>
        <a:xfrm>
          <a:off x="0" y="0"/>
          <a:ext cx="0" cy="0"/>
          <a:chOff x="0" y="0"/>
          <a:chExt cx="0" cy="0"/>
        </a:xfrm>
      </p:grpSpPr>
      <p:grpSp>
        <p:nvGrpSpPr>
          <p:cNvPr id="6" name="Group 2">
            <a:extLst>
              <a:ext uri="{FF2B5EF4-FFF2-40B4-BE49-F238E27FC236}">
                <a16:creationId xmlns:a16="http://schemas.microsoft.com/office/drawing/2014/main" id="{D397D2E3-37F6-0CA3-4E2D-DC7F7DF078A0}"/>
              </a:ext>
            </a:extLst>
          </p:cNvPr>
          <p:cNvGrpSpPr/>
          <p:nvPr/>
        </p:nvGrpSpPr>
        <p:grpSpPr>
          <a:xfrm rot="-10800000">
            <a:off x="344750" y="229618"/>
            <a:ext cx="11579645" cy="6348775"/>
            <a:chOff x="0" y="0"/>
            <a:chExt cx="4574675" cy="2508158"/>
          </a:xfrm>
        </p:grpSpPr>
        <p:sp>
          <p:nvSpPr>
            <p:cNvPr id="13" name="Freeform 3">
              <a:extLst>
                <a:ext uri="{FF2B5EF4-FFF2-40B4-BE49-F238E27FC236}">
                  <a16:creationId xmlns:a16="http://schemas.microsoft.com/office/drawing/2014/main" id="{2E438139-5E29-E73E-E2AC-3C19E670A8AA}"/>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dirty="0"/>
            </a:p>
          </p:txBody>
        </p:sp>
        <p:sp>
          <p:nvSpPr>
            <p:cNvPr id="14" name="TextBox 4">
              <a:extLst>
                <a:ext uri="{FF2B5EF4-FFF2-40B4-BE49-F238E27FC236}">
                  <a16:creationId xmlns:a16="http://schemas.microsoft.com/office/drawing/2014/main" id="{ACCE7047-B7FC-3A81-4BD0-C2F56EF94961}"/>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10" name="TextBox 10">
            <a:extLst>
              <a:ext uri="{FF2B5EF4-FFF2-40B4-BE49-F238E27FC236}">
                <a16:creationId xmlns:a16="http://schemas.microsoft.com/office/drawing/2014/main" id="{54F533ED-71E5-3C77-1B91-5B34BB13ACD9}"/>
              </a:ext>
            </a:extLst>
          </p:cNvPr>
          <p:cNvSpPr txBox="1"/>
          <p:nvPr/>
        </p:nvSpPr>
        <p:spPr>
          <a:xfrm>
            <a:off x="569854" y="326905"/>
            <a:ext cx="9381946" cy="738664"/>
          </a:xfrm>
          <a:prstGeom prst="rect">
            <a:avLst/>
          </a:prstGeom>
        </p:spPr>
        <p:txBody>
          <a:bodyPr wrap="square" lIns="0" tIns="0" rIns="0" bIns="0" rtlCol="0" anchor="t">
            <a:spAutoFit/>
          </a:bodyPr>
          <a:lstStyle/>
          <a:p>
            <a:pPr>
              <a:spcBef>
                <a:spcPct val="0"/>
              </a:spcBef>
            </a:pPr>
            <a:r>
              <a:rPr lang="en-US" sz="4800" dirty="0" err="1">
                <a:latin typeface="Source Sans Pro" panose="020B0503030403020204" pitchFamily="34" charset="0"/>
                <a:ea typeface="Source Sans Pro" panose="020B0503030403020204" pitchFamily="34" charset="0"/>
                <a:cs typeface="Roboto Condensed Bold"/>
                <a:sym typeface="Roboto Condensed Bold"/>
              </a:rPr>
              <a:t>RetINaBox</a:t>
            </a:r>
            <a:endParaRPr lang="en-US" sz="4800" dirty="0">
              <a:latin typeface="Source Sans Pro" panose="020B0503030403020204" pitchFamily="34" charset="0"/>
              <a:ea typeface="Source Sans Pro" panose="020B0503030403020204" pitchFamily="34" charset="0"/>
              <a:cs typeface="Roboto Condensed Bold"/>
              <a:sym typeface="Roboto Condensed Bold"/>
            </a:endParaRPr>
          </a:p>
        </p:txBody>
      </p:sp>
      <p:pic>
        <p:nvPicPr>
          <p:cNvPr id="7" name="Picture 6" descr="A screenshot of a cell diagram&#10;&#10;AI-generated content may be incorrect.">
            <a:extLst>
              <a:ext uri="{FF2B5EF4-FFF2-40B4-BE49-F238E27FC236}">
                <a16:creationId xmlns:a16="http://schemas.microsoft.com/office/drawing/2014/main" id="{5612B109-F421-FFFD-A57F-6C997D8149FC}"/>
              </a:ext>
            </a:extLst>
          </p:cNvPr>
          <p:cNvPicPr>
            <a:picLocks noChangeAspect="1"/>
          </p:cNvPicPr>
          <p:nvPr/>
        </p:nvPicPr>
        <p:blipFill>
          <a:blip r:embed="rId3"/>
          <a:srcRect l="51251" t="66645" r="8964"/>
          <a:stretch>
            <a:fillRect/>
          </a:stretch>
        </p:blipFill>
        <p:spPr>
          <a:xfrm>
            <a:off x="2817611" y="865098"/>
            <a:ext cx="4587766" cy="4768909"/>
          </a:xfrm>
          <a:prstGeom prst="rect">
            <a:avLst/>
          </a:prstGeom>
        </p:spPr>
      </p:pic>
      <p:pic>
        <p:nvPicPr>
          <p:cNvPr id="9" name="Picture 8" descr="A screenshot of a cell diagram&#10;&#10;AI-generated content may be incorrect.">
            <a:extLst>
              <a:ext uri="{FF2B5EF4-FFF2-40B4-BE49-F238E27FC236}">
                <a16:creationId xmlns:a16="http://schemas.microsoft.com/office/drawing/2014/main" id="{B18C0C8C-FD30-087E-D5C5-2B700A5D97FB}"/>
              </a:ext>
            </a:extLst>
          </p:cNvPr>
          <p:cNvPicPr>
            <a:picLocks noChangeAspect="1"/>
          </p:cNvPicPr>
          <p:nvPr/>
        </p:nvPicPr>
        <p:blipFill>
          <a:blip r:embed="rId3"/>
          <a:srcRect l="2674" t="66645" r="76098"/>
          <a:stretch>
            <a:fillRect/>
          </a:stretch>
        </p:blipFill>
        <p:spPr>
          <a:xfrm>
            <a:off x="660570" y="1400076"/>
            <a:ext cx="2157042" cy="4202432"/>
          </a:xfrm>
          <a:prstGeom prst="rect">
            <a:avLst/>
          </a:prstGeom>
        </p:spPr>
      </p:pic>
      <p:sp>
        <p:nvSpPr>
          <p:cNvPr id="11" name="TextBox 10">
            <a:extLst>
              <a:ext uri="{FF2B5EF4-FFF2-40B4-BE49-F238E27FC236}">
                <a16:creationId xmlns:a16="http://schemas.microsoft.com/office/drawing/2014/main" id="{93460C9A-26BF-173A-D878-110A4A9269FE}"/>
              </a:ext>
            </a:extLst>
          </p:cNvPr>
          <p:cNvSpPr txBox="1"/>
          <p:nvPr/>
        </p:nvSpPr>
        <p:spPr>
          <a:xfrm>
            <a:off x="7758423" y="1773892"/>
            <a:ext cx="3231931" cy="4185120"/>
          </a:xfrm>
          <a:prstGeom prst="rect">
            <a:avLst/>
          </a:prstGeom>
        </p:spPr>
        <p:txBody>
          <a:bodyPr wrap="square" lIns="0" tIns="0" rIns="0" bIns="0" rtlCol="0" anchor="t">
            <a:spAutoFit/>
          </a:bodyPr>
          <a:lstStyle/>
          <a:p>
            <a:pPr>
              <a:lnSpc>
                <a:spcPct val="114000"/>
              </a:lnSpc>
              <a:spcBef>
                <a:spcPct val="0"/>
              </a:spcBef>
            </a:pPr>
            <a:r>
              <a:rPr lang="en-CA" sz="2400" dirty="0">
                <a:latin typeface="Source Sans Pro" panose="020B0503030403020204" pitchFamily="34" charset="0"/>
                <a:ea typeface="Source Sans Pro" panose="020B0503030403020204" pitchFamily="34" charset="0"/>
              </a:rPr>
              <a:t>For each </a:t>
            </a:r>
            <a:r>
              <a:rPr lang="en-CA" sz="2400" dirty="0">
                <a:solidFill>
                  <a:srgbClr val="436DFB"/>
                </a:solidFill>
                <a:latin typeface="Source Sans Pro" panose="020B0503030403020204" pitchFamily="34" charset="0"/>
                <a:ea typeface="Source Sans Pro" panose="020B0503030403020204" pitchFamily="34" charset="0"/>
              </a:rPr>
              <a:t>photoreceptor</a:t>
            </a:r>
            <a:r>
              <a:rPr lang="en-CA" sz="2400" dirty="0">
                <a:latin typeface="Source Sans Pro" panose="020B0503030403020204" pitchFamily="34" charset="0"/>
                <a:ea typeface="Source Sans Pro" panose="020B0503030403020204" pitchFamily="34" charset="0"/>
              </a:rPr>
              <a:t>, you get to set:</a:t>
            </a:r>
          </a:p>
          <a:p>
            <a:pPr marL="342900" indent="-342900">
              <a:lnSpc>
                <a:spcPct val="114000"/>
              </a:lnSpc>
              <a:spcBef>
                <a:spcPct val="0"/>
              </a:spcBef>
              <a:buFont typeface="Arial" panose="020B0604020202020204" pitchFamily="34" charset="0"/>
              <a:buChar char="•"/>
            </a:pPr>
            <a:r>
              <a:rPr lang="en-CA" sz="2400" dirty="0">
                <a:solidFill>
                  <a:srgbClr val="000000"/>
                </a:solidFill>
                <a:latin typeface="Source Sans Pro" panose="020B0503030403020204" pitchFamily="34" charset="0"/>
                <a:ea typeface="Source Sans Pro" panose="020B0503030403020204" pitchFamily="34" charset="0"/>
                <a:cs typeface="Roboto"/>
                <a:sym typeface="Roboto"/>
              </a:rPr>
              <a:t>Polarity</a:t>
            </a:r>
          </a:p>
          <a:p>
            <a:pPr marL="342900" indent="-342900">
              <a:lnSpc>
                <a:spcPct val="114000"/>
              </a:lnSpc>
              <a:spcBef>
                <a:spcPct val="0"/>
              </a:spcBef>
              <a:buFont typeface="Arial" panose="020B0604020202020204" pitchFamily="34" charset="0"/>
              <a:buChar char="•"/>
            </a:pPr>
            <a:r>
              <a:rPr lang="en-CA" sz="2400" dirty="0">
                <a:solidFill>
                  <a:srgbClr val="000000"/>
                </a:solidFill>
                <a:latin typeface="Source Sans Pro" panose="020B0503030403020204" pitchFamily="34" charset="0"/>
                <a:ea typeface="Source Sans Pro" panose="020B0503030403020204" pitchFamily="34" charset="0"/>
                <a:cs typeface="Roboto"/>
                <a:sym typeface="Roboto"/>
              </a:rPr>
              <a:t>Time delay</a:t>
            </a:r>
          </a:p>
          <a:p>
            <a:pPr marL="342900" indent="-342900">
              <a:lnSpc>
                <a:spcPct val="114000"/>
              </a:lnSpc>
              <a:spcBef>
                <a:spcPct val="0"/>
              </a:spcBef>
              <a:buFont typeface="Arial" panose="020B0604020202020204" pitchFamily="34" charset="0"/>
              <a:buChar char="•"/>
            </a:pP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marL="342900" indent="-342900">
              <a:lnSpc>
                <a:spcPct val="114000"/>
              </a:lnSpc>
              <a:spcBef>
                <a:spcPct val="0"/>
              </a:spcBef>
              <a:buFont typeface="Arial" panose="020B0604020202020204" pitchFamily="34" charset="0"/>
              <a:buChar char="•"/>
            </a:pP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a:lnSpc>
                <a:spcPct val="114000"/>
              </a:lnSpc>
              <a:spcBef>
                <a:spcPct val="0"/>
              </a:spcBef>
            </a:pPr>
            <a:r>
              <a:rPr lang="en-CA" sz="2400" dirty="0">
                <a:solidFill>
                  <a:srgbClr val="000000"/>
                </a:solidFill>
                <a:latin typeface="Source Sans Pro" panose="020B0503030403020204" pitchFamily="34" charset="0"/>
                <a:ea typeface="Source Sans Pro" panose="020B0503030403020204" pitchFamily="34" charset="0"/>
                <a:cs typeface="Roboto"/>
                <a:sym typeface="Roboto"/>
              </a:rPr>
              <a:t>For each </a:t>
            </a:r>
            <a:r>
              <a:rPr lang="en-CA" sz="2400" dirty="0">
                <a:solidFill>
                  <a:srgbClr val="8D1BB2"/>
                </a:solidFill>
                <a:latin typeface="Source Sans Pro" panose="020B0503030403020204" pitchFamily="34" charset="0"/>
                <a:ea typeface="Source Sans Pro" panose="020B0503030403020204" pitchFamily="34" charset="0"/>
                <a:cs typeface="Roboto"/>
                <a:sym typeface="Roboto"/>
              </a:rPr>
              <a:t>ganglion cell</a:t>
            </a:r>
            <a:r>
              <a:rPr lang="en-CA" sz="2400" dirty="0">
                <a:solidFill>
                  <a:srgbClr val="000000"/>
                </a:solidFill>
                <a:latin typeface="Source Sans Pro" panose="020B0503030403020204" pitchFamily="34" charset="0"/>
                <a:ea typeface="Source Sans Pro" panose="020B0503030403020204" pitchFamily="34" charset="0"/>
                <a:cs typeface="Roboto"/>
                <a:sym typeface="Roboto"/>
              </a:rPr>
              <a:t>, you get to set:</a:t>
            </a:r>
          </a:p>
          <a:p>
            <a:pPr marL="342900" indent="-342900">
              <a:lnSpc>
                <a:spcPct val="114000"/>
              </a:lnSpc>
              <a:spcBef>
                <a:spcPct val="0"/>
              </a:spcBef>
              <a:buFont typeface="Arial" panose="020B0604020202020204" pitchFamily="34" charset="0"/>
              <a:buChar char="•"/>
            </a:pPr>
            <a:r>
              <a:rPr lang="en-CA" sz="2400" dirty="0">
                <a:solidFill>
                  <a:srgbClr val="000000"/>
                </a:solidFill>
                <a:latin typeface="Source Sans Pro" panose="020B0503030403020204" pitchFamily="34" charset="0"/>
                <a:ea typeface="Source Sans Pro" panose="020B0503030403020204" pitchFamily="34" charset="0"/>
                <a:cs typeface="Roboto"/>
                <a:sym typeface="Roboto"/>
              </a:rPr>
              <a:t>Threshold</a:t>
            </a:r>
          </a:p>
          <a:p>
            <a:pPr>
              <a:lnSpc>
                <a:spcPct val="114000"/>
              </a:lnSpc>
              <a:spcBef>
                <a:spcPct val="0"/>
              </a:spcBef>
            </a:pPr>
            <a:endParaRPr lang="en-CA" sz="2400" dirty="0">
              <a:latin typeface="Source Sans Pro" panose="020B0503030403020204" pitchFamily="34" charset="0"/>
              <a:ea typeface="Source Sans Pro" panose="020B0503030403020204" pitchFamily="34" charset="0"/>
            </a:endParaRPr>
          </a:p>
        </p:txBody>
      </p:sp>
      <p:sp>
        <p:nvSpPr>
          <p:cNvPr id="5" name="Freeform 5">
            <a:extLst>
              <a:ext uri="{FF2B5EF4-FFF2-40B4-BE49-F238E27FC236}">
                <a16:creationId xmlns:a16="http://schemas.microsoft.com/office/drawing/2014/main" id="{C5229D77-1FE6-9977-81E1-A74687309D0C}"/>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
        <p:nvSpPr>
          <p:cNvPr id="8" name="Freeform 8">
            <a:extLst>
              <a:ext uri="{FF2B5EF4-FFF2-40B4-BE49-F238E27FC236}">
                <a16:creationId xmlns:a16="http://schemas.microsoft.com/office/drawing/2014/main" id="{B9A5568F-B130-2A79-ABAA-92ABD7B019B8}"/>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Tree>
    <p:extLst>
      <p:ext uri="{BB962C8B-B14F-4D97-AF65-F5344CB8AC3E}">
        <p14:creationId xmlns:p14="http://schemas.microsoft.com/office/powerpoint/2010/main" val="2969701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0A413-5422-6C11-556F-8CE4957DE53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7552BE6-804B-E028-B0D9-E0EDF8D0C68E}"/>
              </a:ext>
            </a:extLst>
          </p:cNvPr>
          <p:cNvSpPr/>
          <p:nvPr/>
        </p:nvSpPr>
        <p:spPr>
          <a:xfrm rot="10800000">
            <a:off x="397169" y="326904"/>
            <a:ext cx="11579645" cy="6348775"/>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F2F2F2"/>
          </a:solidFill>
        </p:spPr>
        <p:txBody>
          <a:bodyPr/>
          <a:lstStyle/>
          <a:p>
            <a:endParaRPr lang="en-US" sz="1200"/>
          </a:p>
        </p:txBody>
      </p:sp>
      <p:sp>
        <p:nvSpPr>
          <p:cNvPr id="10" name="TextBox 10">
            <a:extLst>
              <a:ext uri="{FF2B5EF4-FFF2-40B4-BE49-F238E27FC236}">
                <a16:creationId xmlns:a16="http://schemas.microsoft.com/office/drawing/2014/main" id="{56A59ABA-2F2B-62C6-F6D3-F57B9599A7AB}"/>
              </a:ext>
            </a:extLst>
          </p:cNvPr>
          <p:cNvSpPr txBox="1"/>
          <p:nvPr/>
        </p:nvSpPr>
        <p:spPr>
          <a:xfrm>
            <a:off x="215186" y="1582340"/>
            <a:ext cx="3291136" cy="3693319"/>
          </a:xfrm>
          <a:prstGeom prst="rect">
            <a:avLst/>
          </a:prstGeom>
        </p:spPr>
        <p:txBody>
          <a:bodyPr wrap="square" lIns="0" tIns="0" rIns="0" bIns="0" rtlCol="0" anchor="t">
            <a:spAutoFit/>
          </a:bodyPr>
          <a:lstStyle/>
          <a:p>
            <a:pPr algn="r">
              <a:spcBef>
                <a:spcPct val="0"/>
              </a:spcBef>
            </a:pPr>
            <a:r>
              <a:rPr lang="en-US" sz="4800" dirty="0" err="1">
                <a:latin typeface="Source Sans Pro" panose="020B0503030403020204" pitchFamily="34" charset="0"/>
                <a:ea typeface="Source Sans Pro" panose="020B0503030403020204" pitchFamily="34" charset="0"/>
                <a:cs typeface="Roboto Condensed Bold"/>
                <a:sym typeface="Roboto Condensed Bold"/>
              </a:rPr>
              <a:t>RetINaBox</a:t>
            </a:r>
            <a:endParaRPr lang="en-US" sz="4800" dirty="0">
              <a:latin typeface="Source Sans Pro" panose="020B0503030403020204" pitchFamily="34" charset="0"/>
              <a:ea typeface="Source Sans Pro" panose="020B0503030403020204" pitchFamily="34" charset="0"/>
              <a:cs typeface="Roboto Condensed Bold"/>
              <a:sym typeface="Roboto Condensed Bold"/>
            </a:endParaRPr>
          </a:p>
          <a:p>
            <a:pPr algn="r">
              <a:spcBef>
                <a:spcPct val="0"/>
              </a:spcBef>
            </a:pPr>
            <a:r>
              <a:rPr lang="en-US" sz="4800" dirty="0">
                <a:latin typeface="Source Sans Pro" panose="020B0503030403020204" pitchFamily="34" charset="0"/>
                <a:ea typeface="Source Sans Pro" panose="020B0503030403020204" pitchFamily="34" charset="0"/>
                <a:cs typeface="Roboto Condensed Bold"/>
                <a:sym typeface="Roboto Condensed Bold"/>
              </a:rPr>
              <a:t>Graphical User </a:t>
            </a:r>
            <a:r>
              <a:rPr lang="en-US" sz="4800" dirty="0" err="1">
                <a:latin typeface="Source Sans Pro" panose="020B0503030403020204" pitchFamily="34" charset="0"/>
                <a:ea typeface="Source Sans Pro" panose="020B0503030403020204" pitchFamily="34" charset="0"/>
                <a:cs typeface="Roboto Condensed Bold"/>
                <a:sym typeface="Roboto Condensed Bold"/>
              </a:rPr>
              <a:t>Inerface</a:t>
            </a:r>
            <a:r>
              <a:rPr lang="en-US" sz="4800" dirty="0">
                <a:latin typeface="Source Sans Pro" panose="020B0503030403020204" pitchFamily="34" charset="0"/>
                <a:ea typeface="Source Sans Pro" panose="020B0503030403020204" pitchFamily="34" charset="0"/>
                <a:cs typeface="Roboto Condensed Bold"/>
                <a:sym typeface="Roboto Condensed Bold"/>
              </a:rPr>
              <a:t> (GUI)</a:t>
            </a:r>
          </a:p>
        </p:txBody>
      </p:sp>
      <p:pic>
        <p:nvPicPr>
          <p:cNvPr id="14" name="Picture 13" descr="A screenshot of a computer&#10;&#10;AI-generated content may be incorrect.">
            <a:extLst>
              <a:ext uri="{FF2B5EF4-FFF2-40B4-BE49-F238E27FC236}">
                <a16:creationId xmlns:a16="http://schemas.microsoft.com/office/drawing/2014/main" id="{CA567E4F-1DEF-5394-0A57-172974585B11}"/>
              </a:ext>
            </a:extLst>
          </p:cNvPr>
          <p:cNvPicPr>
            <a:picLocks noChangeAspect="1"/>
          </p:cNvPicPr>
          <p:nvPr/>
        </p:nvPicPr>
        <p:blipFill>
          <a:blip r:embed="rId3"/>
          <a:stretch>
            <a:fillRect/>
          </a:stretch>
        </p:blipFill>
        <p:spPr>
          <a:xfrm>
            <a:off x="3997842" y="374775"/>
            <a:ext cx="7915177" cy="6135057"/>
          </a:xfrm>
          <a:prstGeom prst="rect">
            <a:avLst/>
          </a:prstGeom>
        </p:spPr>
      </p:pic>
    </p:spTree>
    <p:extLst>
      <p:ext uri="{BB962C8B-B14F-4D97-AF65-F5344CB8AC3E}">
        <p14:creationId xmlns:p14="http://schemas.microsoft.com/office/powerpoint/2010/main" val="45533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E05E3-0B4E-7376-F569-607970CD8C1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BE610F1-D84D-D81E-AA8B-267A204F201C}"/>
              </a:ext>
            </a:extLst>
          </p:cNvPr>
          <p:cNvSpPr/>
          <p:nvPr/>
        </p:nvSpPr>
        <p:spPr>
          <a:xfrm rot="10800000">
            <a:off x="344750" y="326905"/>
            <a:ext cx="11579645" cy="6348775"/>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F2F2F2"/>
          </a:solidFill>
        </p:spPr>
        <p:txBody>
          <a:bodyPr/>
          <a:lstStyle/>
          <a:p>
            <a:endParaRPr lang="en-US" sz="1200"/>
          </a:p>
        </p:txBody>
      </p:sp>
      <p:sp>
        <p:nvSpPr>
          <p:cNvPr id="10" name="TextBox 10">
            <a:extLst>
              <a:ext uri="{FF2B5EF4-FFF2-40B4-BE49-F238E27FC236}">
                <a16:creationId xmlns:a16="http://schemas.microsoft.com/office/drawing/2014/main" id="{5EDE2AB9-60D9-30A5-8D2A-1399FD3C4CD7}"/>
              </a:ext>
            </a:extLst>
          </p:cNvPr>
          <p:cNvSpPr txBox="1"/>
          <p:nvPr/>
        </p:nvSpPr>
        <p:spPr>
          <a:xfrm>
            <a:off x="267605" y="2321002"/>
            <a:ext cx="3291136" cy="2215991"/>
          </a:xfrm>
          <a:prstGeom prst="rect">
            <a:avLst/>
          </a:prstGeom>
        </p:spPr>
        <p:txBody>
          <a:bodyPr wrap="square" lIns="0" tIns="0" rIns="0" bIns="0" rtlCol="0" anchor="t">
            <a:spAutoFit/>
          </a:bodyPr>
          <a:lstStyle/>
          <a:p>
            <a:pPr algn="r">
              <a:spcBef>
                <a:spcPct val="0"/>
              </a:spcBef>
            </a:pPr>
            <a:r>
              <a:rPr lang="en-US" sz="4800" dirty="0">
                <a:latin typeface="Source Sans Pro" panose="020B0503030403020204" pitchFamily="34" charset="0"/>
                <a:ea typeface="Source Sans Pro" panose="020B0503030403020204" pitchFamily="34" charset="0"/>
                <a:cs typeface="Roboto Condensed Bold"/>
                <a:sym typeface="Roboto Condensed Bold"/>
              </a:rPr>
              <a:t>Visual Stimulus Controller</a:t>
            </a:r>
          </a:p>
        </p:txBody>
      </p:sp>
      <p:sp>
        <p:nvSpPr>
          <p:cNvPr id="12" name="Freeform 13">
            <a:extLst>
              <a:ext uri="{FF2B5EF4-FFF2-40B4-BE49-F238E27FC236}">
                <a16:creationId xmlns:a16="http://schemas.microsoft.com/office/drawing/2014/main" id="{083D18E0-EFCF-1FEA-D5CA-13312CC4C211}"/>
              </a:ext>
            </a:extLst>
          </p:cNvPr>
          <p:cNvSpPr/>
          <p:nvPr/>
        </p:nvSpPr>
        <p:spPr>
          <a:xfrm>
            <a:off x="-1332136" y="-1159817"/>
            <a:ext cx="929969" cy="929969"/>
          </a:xfrm>
          <a:custGeom>
            <a:avLst/>
            <a:gdLst/>
            <a:ahLst/>
            <a:cxnLst/>
            <a:rect l="l" t="t" r="r" b="b"/>
            <a:pathLst>
              <a:path w="1394953" h="1394953">
                <a:moveTo>
                  <a:pt x="0" y="0"/>
                </a:moveTo>
                <a:lnTo>
                  <a:pt x="1394953" y="0"/>
                </a:lnTo>
                <a:lnTo>
                  <a:pt x="1394953" y="1394953"/>
                </a:lnTo>
                <a:lnTo>
                  <a:pt x="0" y="13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7" name="Picture 6" descr="A screenshot of a computer&#10;&#10;AI-generated content may be incorrect.">
            <a:extLst>
              <a:ext uri="{FF2B5EF4-FFF2-40B4-BE49-F238E27FC236}">
                <a16:creationId xmlns:a16="http://schemas.microsoft.com/office/drawing/2014/main" id="{07DE48DB-0E0A-2224-3115-CB49F462BEB8}"/>
              </a:ext>
            </a:extLst>
          </p:cNvPr>
          <p:cNvPicPr>
            <a:picLocks noChangeAspect="1"/>
          </p:cNvPicPr>
          <p:nvPr/>
        </p:nvPicPr>
        <p:blipFill>
          <a:blip r:embed="rId5" cstate="print">
            <a:extLst>
              <a:ext uri="{28A0092B-C50C-407E-A947-70E740481C1C}">
                <a14:useLocalDpi xmlns:a14="http://schemas.microsoft.com/office/drawing/2010/main" val="0"/>
              </a:ext>
            </a:extLst>
          </a:blip>
          <a:srcRect l="2748" t="12129" r="74860" b="48882"/>
          <a:stretch>
            <a:fillRect/>
          </a:stretch>
        </p:blipFill>
        <p:spPr>
          <a:xfrm>
            <a:off x="4600543" y="1209727"/>
            <a:ext cx="3291136" cy="4438543"/>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CDB5BF82-E9A7-58C2-62D1-D5A90E3A6FA7}"/>
              </a:ext>
            </a:extLst>
          </p:cNvPr>
          <p:cNvPicPr>
            <a:picLocks noChangeAspect="1"/>
          </p:cNvPicPr>
          <p:nvPr/>
        </p:nvPicPr>
        <p:blipFill>
          <a:blip r:embed="rId5" cstate="print">
            <a:extLst>
              <a:ext uri="{28A0092B-C50C-407E-A947-70E740481C1C}">
                <a14:useLocalDpi xmlns:a14="http://schemas.microsoft.com/office/drawing/2010/main" val="0"/>
              </a:ext>
            </a:extLst>
          </a:blip>
          <a:srcRect l="1861" t="56344" r="75747" b="4667"/>
          <a:stretch>
            <a:fillRect/>
          </a:stretch>
        </p:blipFill>
        <p:spPr>
          <a:xfrm>
            <a:off x="8262469" y="1209728"/>
            <a:ext cx="3291136" cy="4438543"/>
          </a:xfrm>
          <a:prstGeom prst="rect">
            <a:avLst/>
          </a:prstGeom>
        </p:spPr>
      </p:pic>
      <p:sp>
        <p:nvSpPr>
          <p:cNvPr id="5" name="Freeform 5">
            <a:extLst>
              <a:ext uri="{FF2B5EF4-FFF2-40B4-BE49-F238E27FC236}">
                <a16:creationId xmlns:a16="http://schemas.microsoft.com/office/drawing/2014/main" id="{F8B11B63-F769-30AA-17D1-1277175A47BD}"/>
              </a:ext>
            </a:extLst>
          </p:cNvPr>
          <p:cNvSpPr/>
          <p:nvPr/>
        </p:nvSpPr>
        <p:spPr>
          <a:xfrm>
            <a:off x="6134573" y="1872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
        <p:nvSpPr>
          <p:cNvPr id="6" name="Freeform 8">
            <a:extLst>
              <a:ext uri="{FF2B5EF4-FFF2-40B4-BE49-F238E27FC236}">
                <a16:creationId xmlns:a16="http://schemas.microsoft.com/office/drawing/2014/main" id="{A16E4441-40D1-B829-D736-1E11F5A25D50}"/>
              </a:ext>
            </a:extLst>
          </p:cNvPr>
          <p:cNvSpPr/>
          <p:nvPr/>
        </p:nvSpPr>
        <p:spPr>
          <a:xfrm flipH="1">
            <a:off x="-560592" y="59817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Tree>
    <p:extLst>
      <p:ext uri="{BB962C8B-B14F-4D97-AF65-F5344CB8AC3E}">
        <p14:creationId xmlns:p14="http://schemas.microsoft.com/office/powerpoint/2010/main" val="1035517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3141</TotalTime>
  <Words>1232</Words>
  <Application>Microsoft Macintosh PowerPoint</Application>
  <PresentationFormat>Widescreen</PresentationFormat>
  <Paragraphs>165</Paragraphs>
  <Slides>37</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Aptos Display</vt:lpstr>
      <vt:lpstr>Arial</vt:lpstr>
      <vt:lpstr>Roboto</vt:lpstr>
      <vt:lpstr>Roboto Condensed Bold</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Erica Cianfarano</dc:creator>
  <cp:lastModifiedBy>Erica Cianfarano</cp:lastModifiedBy>
  <cp:revision>12</cp:revision>
  <dcterms:created xsi:type="dcterms:W3CDTF">2025-09-08T23:44:07Z</dcterms:created>
  <dcterms:modified xsi:type="dcterms:W3CDTF">2025-09-11T04:05:23Z</dcterms:modified>
</cp:coreProperties>
</file>